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l name" initials="Fn" lastIdx="1" clrIdx="0">
    <p:extLst>
      <p:ext uri="{19B8F6BF-5375-455C-9EA6-DF929625EA0E}">
        <p15:presenceInfo xmlns:p15="http://schemas.microsoft.com/office/powerpoint/2012/main" userId="Full na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6396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3443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752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1077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7460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15784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57598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38110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75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4180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631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1306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938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6657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800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4285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28650-DA3A-4DCE-80F2-62FCF68657AC}" type="datetimeFigureOut">
              <a:rPr lang="es-MX" smtClean="0"/>
              <a:t>18/08/2020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478303-D20D-47CD-84C9-1A23A3B9FCD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312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8.png"/><Relationship Id="rId7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.jpe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29.jpe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9.jpe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9.jpe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PIC16F18877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2335" y="4777381"/>
            <a:ext cx="8915399" cy="1126283"/>
          </a:xfrm>
        </p:spPr>
        <p:txBody>
          <a:bodyPr/>
          <a:lstStyle/>
          <a:p>
            <a:r>
              <a:rPr lang="es-MX" dirty="0"/>
              <a:t>Programación con la herramienta </a:t>
            </a:r>
            <a:r>
              <a:rPr lang="es-MX" i="1" dirty="0" err="1"/>
              <a:t>Code</a:t>
            </a:r>
            <a:r>
              <a:rPr lang="es-MX" i="1" dirty="0"/>
              <a:t> </a:t>
            </a:r>
            <a:r>
              <a:rPr lang="es-MX" i="1" dirty="0" err="1"/>
              <a:t>Configurator</a:t>
            </a:r>
            <a:endParaRPr lang="es-MX" i="1" dirty="0"/>
          </a:p>
        </p:txBody>
      </p:sp>
      <p:pic>
        <p:nvPicPr>
          <p:cNvPr id="2050" name="Picture 2" descr="Ver las imágenes de ori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315" y="142602"/>
            <a:ext cx="1245714" cy="12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 las imágenes de ori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863" y="171484"/>
            <a:ext cx="1724841" cy="11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44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Acelerómetro y Giroscopio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142A7D3-7816-4E5A-AB80-A682271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2269"/>
            <a:ext cx="1723253" cy="17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D6813BC1-2327-481A-84D6-CC6C3FE2E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615" y="1663077"/>
            <a:ext cx="677868" cy="63067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4DAEC068-74CC-4C83-967B-11C5258B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072711">
            <a:off x="9089885" y="1663076"/>
            <a:ext cx="677868" cy="63067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6A04F95-E68B-4495-A3F5-1320E9243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311481" y="1809468"/>
            <a:ext cx="677868" cy="630675"/>
          </a:xfrm>
          <a:prstGeom prst="rect">
            <a:avLst/>
          </a:prstGeom>
        </p:spPr>
      </p:pic>
      <p:sp>
        <p:nvSpPr>
          <p:cNvPr id="31" name="Flecha: curvada hacia abajo 30">
            <a:extLst>
              <a:ext uri="{FF2B5EF4-FFF2-40B4-BE49-F238E27FC236}">
                <a16:creationId xmlns:a16="http://schemas.microsoft.com/office/drawing/2014/main" id="{6FDBF3AB-69E7-43BF-A920-BADF14D64604}"/>
              </a:ext>
            </a:extLst>
          </p:cNvPr>
          <p:cNvSpPr/>
          <p:nvPr/>
        </p:nvSpPr>
        <p:spPr>
          <a:xfrm rot="2814550">
            <a:off x="9151965" y="1860573"/>
            <a:ext cx="345397" cy="2356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" name="CuadroTexto 2047">
                <a:extLst>
                  <a:ext uri="{FF2B5EF4-FFF2-40B4-BE49-F238E27FC236}">
                    <a16:creationId xmlns:a16="http://schemas.microsoft.com/office/drawing/2014/main" id="{527F8B5B-F1AC-4D0F-BD54-078F38653643}"/>
                  </a:ext>
                </a:extLst>
              </p:cNvPr>
              <p:cNvSpPr txBox="1"/>
              <p:nvPr/>
            </p:nvSpPr>
            <p:spPr>
              <a:xfrm>
                <a:off x="9021468" y="1090241"/>
                <a:ext cx="899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 err="1"/>
                  <a:t>Yaw</a:t>
                </a:r>
                <a:r>
                  <a:rPr lang="es-MX" dirty="0"/>
                  <a:t> </a:t>
                </a:r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2048" name="CuadroTexto 2047">
                <a:extLst>
                  <a:ext uri="{FF2B5EF4-FFF2-40B4-BE49-F238E27FC236}">
                    <a16:creationId xmlns:a16="http://schemas.microsoft.com/office/drawing/2014/main" id="{527F8B5B-F1AC-4D0F-BD54-078F38653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468" y="1090241"/>
                <a:ext cx="899798" cy="369332"/>
              </a:xfrm>
              <a:prstGeom prst="rect">
                <a:avLst/>
              </a:prstGeom>
              <a:blipFill>
                <a:blip r:embed="rId6"/>
                <a:stretch>
                  <a:fillRect l="-6081" t="-10000" r="-676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22BCA61E-3463-41A7-8E92-4AB14484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68" y="2569003"/>
            <a:ext cx="1719994" cy="171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doblada 2">
            <a:extLst>
              <a:ext uri="{FF2B5EF4-FFF2-40B4-BE49-F238E27FC236}">
                <a16:creationId xmlns:a16="http://schemas.microsoft.com/office/drawing/2014/main" id="{3A4A3A2C-9EF7-45F2-B250-E3E891A8BB35}"/>
              </a:ext>
            </a:extLst>
          </p:cNvPr>
          <p:cNvSpPr/>
          <p:nvPr/>
        </p:nvSpPr>
        <p:spPr>
          <a:xfrm>
            <a:off x="5492548" y="3314700"/>
            <a:ext cx="766620" cy="19115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5DDA58-EC77-4EFD-BAA7-CB7511C658BA}"/>
              </a:ext>
            </a:extLst>
          </p:cNvPr>
          <p:cNvSpPr txBox="1"/>
          <p:nvPr/>
        </p:nvSpPr>
        <p:spPr>
          <a:xfrm>
            <a:off x="7824536" y="3167937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Magnetómetro</a:t>
            </a:r>
          </a:p>
        </p:txBody>
      </p:sp>
    </p:spTree>
    <p:extLst>
      <p:ext uri="{BB962C8B-B14F-4D97-AF65-F5344CB8AC3E}">
        <p14:creationId xmlns:p14="http://schemas.microsoft.com/office/powerpoint/2010/main" val="19896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Acelerómetro y Giroscopio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142A7D3-7816-4E5A-AB80-A682271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2269"/>
            <a:ext cx="1723253" cy="17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CuadroTexto 2047">
            <a:extLst>
              <a:ext uri="{FF2B5EF4-FFF2-40B4-BE49-F238E27FC236}">
                <a16:creationId xmlns:a16="http://schemas.microsoft.com/office/drawing/2014/main" id="{527F8B5B-F1AC-4D0F-BD54-078F38653643}"/>
              </a:ext>
            </a:extLst>
          </p:cNvPr>
          <p:cNvSpPr txBox="1"/>
          <p:nvPr/>
        </p:nvSpPr>
        <p:spPr>
          <a:xfrm>
            <a:off x="9021468" y="109024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Roll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88D759A-3F41-486E-AEDD-5E88ACC40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09" y="2326460"/>
            <a:ext cx="701101" cy="51210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FD09D32-57E3-465A-A147-A462C1204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128" y="1828097"/>
            <a:ext cx="774259" cy="652329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1EA20CD-32D4-42D8-A6C6-F56F5A0491D6}"/>
              </a:ext>
            </a:extLst>
          </p:cNvPr>
          <p:cNvCxnSpPr/>
          <p:nvPr/>
        </p:nvCxnSpPr>
        <p:spPr>
          <a:xfrm flipV="1">
            <a:off x="8702040" y="2045251"/>
            <a:ext cx="2049780" cy="79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9D050282-3D03-4156-AE83-821450F59B6A}"/>
              </a:ext>
            </a:extLst>
          </p:cNvPr>
          <p:cNvCxnSpPr>
            <a:cxnSpLocks/>
          </p:cNvCxnSpPr>
          <p:nvPr/>
        </p:nvCxnSpPr>
        <p:spPr>
          <a:xfrm flipV="1">
            <a:off x="8702040" y="2838568"/>
            <a:ext cx="249936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F671A46D-778A-4164-ACF6-95677122D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85625">
            <a:off x="9208990" y="1975928"/>
            <a:ext cx="701101" cy="51210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85D3F461-ABD6-4A45-B403-8FE41EFA9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85625">
            <a:off x="8842561" y="1553248"/>
            <a:ext cx="774259" cy="652329"/>
          </a:xfrm>
          <a:prstGeom prst="rect">
            <a:avLst/>
          </a:prstGeom>
        </p:spPr>
      </p:pic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67F0BCAF-0807-4B39-AB4F-2931B7A121C9}"/>
              </a:ext>
            </a:extLst>
          </p:cNvPr>
          <p:cNvSpPr/>
          <p:nvPr/>
        </p:nvSpPr>
        <p:spPr>
          <a:xfrm rot="16358421">
            <a:off x="9024886" y="2036168"/>
            <a:ext cx="84387" cy="826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E3D8C828-F32C-4BCB-A3B8-E84650C59CB0}"/>
              </a:ext>
            </a:extLst>
          </p:cNvPr>
          <p:cNvSpPr/>
          <p:nvPr/>
        </p:nvSpPr>
        <p:spPr>
          <a:xfrm>
            <a:off x="9188333" y="2497570"/>
            <a:ext cx="489034" cy="705587"/>
          </a:xfrm>
          <a:prstGeom prst="arc">
            <a:avLst>
              <a:gd name="adj1" fmla="val 1714016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2F998A0-3D08-4883-90BB-6270113C1D24}"/>
                  </a:ext>
                </a:extLst>
              </p:cNvPr>
              <p:cNvSpPr txBox="1"/>
              <p:nvPr/>
            </p:nvSpPr>
            <p:spPr>
              <a:xfrm>
                <a:off x="9672202" y="2504958"/>
                <a:ext cx="226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2F998A0-3D08-4883-90BB-6270113C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202" y="2504958"/>
                <a:ext cx="226151" cy="276999"/>
              </a:xfrm>
              <a:prstGeom prst="rect">
                <a:avLst/>
              </a:prstGeom>
              <a:blipFill>
                <a:blip r:embed="rId7"/>
                <a:stretch>
                  <a:fillRect l="-35135" r="-29730" b="-377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76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Acelerómetro y Giroscopio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142A7D3-7816-4E5A-AB80-A682271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2269"/>
            <a:ext cx="1723253" cy="17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CuadroTexto 2047">
            <a:extLst>
              <a:ext uri="{FF2B5EF4-FFF2-40B4-BE49-F238E27FC236}">
                <a16:creationId xmlns:a16="http://schemas.microsoft.com/office/drawing/2014/main" id="{527F8B5B-F1AC-4D0F-BD54-078F38653643}"/>
              </a:ext>
            </a:extLst>
          </p:cNvPr>
          <p:cNvSpPr txBox="1"/>
          <p:nvPr/>
        </p:nvSpPr>
        <p:spPr>
          <a:xfrm>
            <a:off x="9021468" y="10902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Pitch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1EA20CD-32D4-42D8-A6C6-F56F5A0491D6}"/>
              </a:ext>
            </a:extLst>
          </p:cNvPr>
          <p:cNvCxnSpPr/>
          <p:nvPr/>
        </p:nvCxnSpPr>
        <p:spPr>
          <a:xfrm flipV="1">
            <a:off x="8702040" y="2045251"/>
            <a:ext cx="2049780" cy="79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9D050282-3D03-4156-AE83-821450F59B6A}"/>
              </a:ext>
            </a:extLst>
          </p:cNvPr>
          <p:cNvCxnSpPr>
            <a:cxnSpLocks/>
          </p:cNvCxnSpPr>
          <p:nvPr/>
        </p:nvCxnSpPr>
        <p:spPr>
          <a:xfrm flipV="1">
            <a:off x="8702040" y="2838568"/>
            <a:ext cx="249936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o 27">
            <a:extLst>
              <a:ext uri="{FF2B5EF4-FFF2-40B4-BE49-F238E27FC236}">
                <a16:creationId xmlns:a16="http://schemas.microsoft.com/office/drawing/2014/main" id="{E3D8C828-F32C-4BCB-A3B8-E84650C59CB0}"/>
              </a:ext>
            </a:extLst>
          </p:cNvPr>
          <p:cNvSpPr/>
          <p:nvPr/>
        </p:nvSpPr>
        <p:spPr>
          <a:xfrm>
            <a:off x="9188333" y="2497570"/>
            <a:ext cx="489034" cy="705587"/>
          </a:xfrm>
          <a:prstGeom prst="arc">
            <a:avLst>
              <a:gd name="adj1" fmla="val 1714016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2F998A0-3D08-4883-90BB-6270113C1D24}"/>
                  </a:ext>
                </a:extLst>
              </p:cNvPr>
              <p:cNvSpPr txBox="1"/>
              <p:nvPr/>
            </p:nvSpPr>
            <p:spPr>
              <a:xfrm>
                <a:off x="9672202" y="2504958"/>
                <a:ext cx="208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2F998A0-3D08-4883-90BB-6270113C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202" y="2504958"/>
                <a:ext cx="208390" cy="276999"/>
              </a:xfrm>
              <a:prstGeom prst="rect">
                <a:avLst/>
              </a:prstGeom>
              <a:blipFill>
                <a:blip r:embed="rId7"/>
                <a:stretch>
                  <a:fillRect l="-32353" r="-29412" b="-222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E0F9E917-D8B0-4CD3-9F9D-21BDA8509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10785">
            <a:off x="9001540" y="1578620"/>
            <a:ext cx="871804" cy="93886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3E8FC5A-8EA8-4F4E-8B07-710FD63CD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605" y="1908618"/>
            <a:ext cx="871804" cy="938865"/>
          </a:xfrm>
          <a:prstGeom prst="rect">
            <a:avLst/>
          </a:prstGeom>
        </p:spPr>
      </p:pic>
      <p:sp>
        <p:nvSpPr>
          <p:cNvPr id="15" name="Flecha: curvada hacia abajo 14">
            <a:extLst>
              <a:ext uri="{FF2B5EF4-FFF2-40B4-BE49-F238E27FC236}">
                <a16:creationId xmlns:a16="http://schemas.microsoft.com/office/drawing/2014/main" id="{DE247E75-2D4D-4DDA-8656-7A638D81E6BE}"/>
              </a:ext>
            </a:extLst>
          </p:cNvPr>
          <p:cNvSpPr/>
          <p:nvPr/>
        </p:nvSpPr>
        <p:spPr>
          <a:xfrm>
            <a:off x="9195822" y="2064879"/>
            <a:ext cx="109538" cy="720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26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Acelerómetro y Giroscopio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142A7D3-7816-4E5A-AB80-A682271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2269"/>
            <a:ext cx="1723253" cy="17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BE6B1203-D9C6-4DDF-9753-93609CED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53" y="988622"/>
            <a:ext cx="2136799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62ACCD-FCD7-49DA-96F4-92D21833A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664" y="994972"/>
            <a:ext cx="2076450" cy="207645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5ACE865-5F76-4669-A654-3036CE844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883" y="3479800"/>
            <a:ext cx="756461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9AE87A8-037D-4BA0-8166-0407C530C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995" y="3556000"/>
            <a:ext cx="2551451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532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Acelerómetro y Giroscopio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142A7D3-7816-4E5A-AB80-A682271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2269"/>
            <a:ext cx="1723253" cy="17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3E85176-B3CB-4CE1-81D9-F71EF455C38B}"/>
              </a:ext>
            </a:extLst>
          </p:cNvPr>
          <p:cNvSpPr/>
          <p:nvPr/>
        </p:nvSpPr>
        <p:spPr>
          <a:xfrm>
            <a:off x="6667500" y="1468583"/>
            <a:ext cx="3781321" cy="427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84C67E2-BBC9-4196-AE88-787F7B86870E}"/>
              </a:ext>
            </a:extLst>
          </p:cNvPr>
          <p:cNvSpPr/>
          <p:nvPr/>
        </p:nvSpPr>
        <p:spPr>
          <a:xfrm>
            <a:off x="8356600" y="2832100"/>
            <a:ext cx="2092221" cy="4275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/>
              <a:t>14 bytes</a:t>
            </a:r>
            <a:br>
              <a:rPr lang="es-MX" sz="1100" dirty="0"/>
            </a:br>
            <a:r>
              <a:rPr lang="es-MX" sz="1100" dirty="0"/>
              <a:t>GYRO,TEMP,ACCEL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FD9083-4863-4FFB-90A5-50127670D6BC}"/>
              </a:ext>
            </a:extLst>
          </p:cNvPr>
          <p:cNvSpPr txBox="1"/>
          <p:nvPr/>
        </p:nvSpPr>
        <p:spPr>
          <a:xfrm>
            <a:off x="6764634" y="1058101"/>
            <a:ext cx="354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1024 bytes / PD = 73 Paquetes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54D0EF9-0259-47C1-9D67-719A2731518B}"/>
              </a:ext>
            </a:extLst>
          </p:cNvPr>
          <p:cNvCxnSpPr>
            <a:cxnSpLocks/>
          </p:cNvCxnSpPr>
          <p:nvPr/>
        </p:nvCxnSpPr>
        <p:spPr>
          <a:xfrm flipV="1">
            <a:off x="8356600" y="1896095"/>
            <a:ext cx="1955800" cy="936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F2A5331-A25B-4182-9B48-7BA748312238}"/>
              </a:ext>
            </a:extLst>
          </p:cNvPr>
          <p:cNvCxnSpPr/>
          <p:nvPr/>
        </p:nvCxnSpPr>
        <p:spPr>
          <a:xfrm flipV="1">
            <a:off x="10448821" y="1896095"/>
            <a:ext cx="0" cy="9360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42C2C28-8C18-4B86-BA84-EB90B7F5DD48}"/>
              </a:ext>
            </a:extLst>
          </p:cNvPr>
          <p:cNvCxnSpPr/>
          <p:nvPr/>
        </p:nvCxnSpPr>
        <p:spPr>
          <a:xfrm flipV="1">
            <a:off x="10312400" y="1468583"/>
            <a:ext cx="0" cy="4275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85493E7-B0BF-44D5-9160-7EE3DB5217C4}"/>
              </a:ext>
            </a:extLst>
          </p:cNvPr>
          <p:cNvSpPr/>
          <p:nvPr/>
        </p:nvSpPr>
        <p:spPr>
          <a:xfrm>
            <a:off x="5977843" y="1571008"/>
            <a:ext cx="553237" cy="222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dirty="0"/>
              <a:t>Entrada</a:t>
            </a: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F2173FFD-43F7-43E3-A61C-1E55E148657F}"/>
              </a:ext>
            </a:extLst>
          </p:cNvPr>
          <p:cNvSpPr/>
          <p:nvPr/>
        </p:nvSpPr>
        <p:spPr>
          <a:xfrm>
            <a:off x="10585241" y="1571007"/>
            <a:ext cx="553237" cy="222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dirty="0"/>
              <a:t>Salida</a:t>
            </a:r>
          </a:p>
        </p:txBody>
      </p:sp>
      <p:sp>
        <p:nvSpPr>
          <p:cNvPr id="18" name="Abrir llave 17">
            <a:extLst>
              <a:ext uri="{FF2B5EF4-FFF2-40B4-BE49-F238E27FC236}">
                <a16:creationId xmlns:a16="http://schemas.microsoft.com/office/drawing/2014/main" id="{7849413A-3D30-4B82-A333-66C93244A66E}"/>
              </a:ext>
            </a:extLst>
          </p:cNvPr>
          <p:cNvSpPr/>
          <p:nvPr/>
        </p:nvSpPr>
        <p:spPr>
          <a:xfrm rot="16200000">
            <a:off x="9140773" y="2644826"/>
            <a:ext cx="523875" cy="20922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E6BB888-8DA1-4A8A-95D8-CAB429EA5C4B}"/>
              </a:ext>
            </a:extLst>
          </p:cNvPr>
          <p:cNvSpPr txBox="1"/>
          <p:nvPr/>
        </p:nvSpPr>
        <p:spPr>
          <a:xfrm>
            <a:off x="8688412" y="3934007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/>
              <a:t>Paquete de datos</a:t>
            </a:r>
          </a:p>
        </p:txBody>
      </p:sp>
    </p:spTree>
    <p:extLst>
      <p:ext uri="{BB962C8B-B14F-4D97-AF65-F5344CB8AC3E}">
        <p14:creationId xmlns:p14="http://schemas.microsoft.com/office/powerpoint/2010/main" val="210357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Acelerómetro y Giroscopio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142A7D3-7816-4E5A-AB80-A682271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2269"/>
            <a:ext cx="1723253" cy="17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3E85176-B3CB-4CE1-81D9-F71EF455C38B}"/>
              </a:ext>
            </a:extLst>
          </p:cNvPr>
          <p:cNvSpPr/>
          <p:nvPr/>
        </p:nvSpPr>
        <p:spPr>
          <a:xfrm>
            <a:off x="6667501" y="1468583"/>
            <a:ext cx="889000" cy="427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FD9083-4863-4FFB-90A5-50127670D6BC}"/>
              </a:ext>
            </a:extLst>
          </p:cNvPr>
          <p:cNvSpPr txBox="1"/>
          <p:nvPr/>
        </p:nvSpPr>
        <p:spPr>
          <a:xfrm>
            <a:off x="6254461" y="1078676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 Paquetes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85493E7-B0BF-44D5-9160-7EE3DB5217C4}"/>
              </a:ext>
            </a:extLst>
          </p:cNvPr>
          <p:cNvSpPr/>
          <p:nvPr/>
        </p:nvSpPr>
        <p:spPr>
          <a:xfrm>
            <a:off x="5977843" y="1571008"/>
            <a:ext cx="553237" cy="222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dirty="0"/>
              <a:t>Entrada</a:t>
            </a: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F2173FFD-43F7-43E3-A61C-1E55E148657F}"/>
              </a:ext>
            </a:extLst>
          </p:cNvPr>
          <p:cNvSpPr/>
          <p:nvPr/>
        </p:nvSpPr>
        <p:spPr>
          <a:xfrm>
            <a:off x="7692922" y="1571007"/>
            <a:ext cx="553237" cy="2226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dirty="0"/>
              <a:t>Salida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9E0FB3C-D830-47E8-BE11-98094B8449FE}"/>
              </a:ext>
            </a:extLst>
          </p:cNvPr>
          <p:cNvCxnSpPr/>
          <p:nvPr/>
        </p:nvCxnSpPr>
        <p:spPr>
          <a:xfrm>
            <a:off x="7366000" y="1468583"/>
            <a:ext cx="0" cy="427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202038-D62D-439D-A8E6-2B4EB6AE5A90}"/>
              </a:ext>
            </a:extLst>
          </p:cNvPr>
          <p:cNvSpPr/>
          <p:nvPr/>
        </p:nvSpPr>
        <p:spPr>
          <a:xfrm>
            <a:off x="7366000" y="1468583"/>
            <a:ext cx="190497" cy="427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1768572-AF51-45D9-BF0D-C9821B75F723}"/>
              </a:ext>
            </a:extLst>
          </p:cNvPr>
          <p:cNvSpPr/>
          <p:nvPr/>
        </p:nvSpPr>
        <p:spPr>
          <a:xfrm>
            <a:off x="8452733" y="1468583"/>
            <a:ext cx="190497" cy="427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3CAD70B-857A-4579-9757-4BDCDAFDFA98}"/>
              </a:ext>
            </a:extLst>
          </p:cNvPr>
          <p:cNvSpPr/>
          <p:nvPr/>
        </p:nvSpPr>
        <p:spPr>
          <a:xfrm>
            <a:off x="8850722" y="2230650"/>
            <a:ext cx="1619250" cy="1410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20 bytes[H:L]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BDC1AEE-7183-4C7E-A6C3-88515AE68E79}"/>
              </a:ext>
            </a:extLst>
          </p:cNvPr>
          <p:cNvSpPr txBox="1"/>
          <p:nvPr/>
        </p:nvSpPr>
        <p:spPr>
          <a:xfrm>
            <a:off x="8475298" y="2176790"/>
            <a:ext cx="375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AX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789A66A-9660-40B0-A90D-A62D225ACC02}"/>
              </a:ext>
            </a:extLst>
          </p:cNvPr>
          <p:cNvSpPr/>
          <p:nvPr/>
        </p:nvSpPr>
        <p:spPr>
          <a:xfrm>
            <a:off x="8850722" y="2421722"/>
            <a:ext cx="1619250" cy="1410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20 bytes[H:L]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68BE1AB-75F8-4244-9EF3-43D61D2BFF26}"/>
              </a:ext>
            </a:extLst>
          </p:cNvPr>
          <p:cNvSpPr txBox="1"/>
          <p:nvPr/>
        </p:nvSpPr>
        <p:spPr>
          <a:xfrm>
            <a:off x="8475298" y="236786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AY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86C37CD-493E-41D8-8B67-2166B07D0FFC}"/>
              </a:ext>
            </a:extLst>
          </p:cNvPr>
          <p:cNvSpPr/>
          <p:nvPr/>
        </p:nvSpPr>
        <p:spPr>
          <a:xfrm>
            <a:off x="8850722" y="2612794"/>
            <a:ext cx="1619250" cy="1410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20 bytes[H:L]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34B4D01-6161-4DC0-8EA0-9B7DE11183D7}"/>
              </a:ext>
            </a:extLst>
          </p:cNvPr>
          <p:cNvSpPr txBox="1"/>
          <p:nvPr/>
        </p:nvSpPr>
        <p:spPr>
          <a:xfrm>
            <a:off x="8475298" y="2558934"/>
            <a:ext cx="356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AZ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49739F42-1712-4CD5-A521-A1B8BAE595A4}"/>
              </a:ext>
            </a:extLst>
          </p:cNvPr>
          <p:cNvSpPr/>
          <p:nvPr/>
        </p:nvSpPr>
        <p:spPr>
          <a:xfrm>
            <a:off x="8850722" y="2800002"/>
            <a:ext cx="1619250" cy="1410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20 bytes[H:L]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B51F6B1-7344-4923-8E46-5F7A2BBF51C5}"/>
              </a:ext>
            </a:extLst>
          </p:cNvPr>
          <p:cNvSpPr txBox="1"/>
          <p:nvPr/>
        </p:nvSpPr>
        <p:spPr>
          <a:xfrm>
            <a:off x="8316809" y="2746142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TEMP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74928A3-7742-4758-AB07-7DE01B84B3FD}"/>
              </a:ext>
            </a:extLst>
          </p:cNvPr>
          <p:cNvSpPr/>
          <p:nvPr/>
        </p:nvSpPr>
        <p:spPr>
          <a:xfrm>
            <a:off x="8850722" y="3007752"/>
            <a:ext cx="1619250" cy="1410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20 bytes[H:L]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1C1F897-E0D6-4024-89AC-194E0D72AA30}"/>
              </a:ext>
            </a:extLst>
          </p:cNvPr>
          <p:cNvSpPr txBox="1"/>
          <p:nvPr/>
        </p:nvSpPr>
        <p:spPr>
          <a:xfrm>
            <a:off x="8475298" y="2953892"/>
            <a:ext cx="394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GX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983EEAF-534F-465A-BC54-37F36401BC8E}"/>
              </a:ext>
            </a:extLst>
          </p:cNvPr>
          <p:cNvSpPr/>
          <p:nvPr/>
        </p:nvSpPr>
        <p:spPr>
          <a:xfrm>
            <a:off x="8850722" y="3196846"/>
            <a:ext cx="1619250" cy="1410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20 bytes[H:L]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04938D7-4866-481A-8F06-2441EE408F8E}"/>
              </a:ext>
            </a:extLst>
          </p:cNvPr>
          <p:cNvSpPr/>
          <p:nvPr/>
        </p:nvSpPr>
        <p:spPr>
          <a:xfrm>
            <a:off x="8850722" y="3379003"/>
            <a:ext cx="1619250" cy="1410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20 bytes[H:L]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293FEB0-F1B8-4573-A20C-D4EFDBC518D7}"/>
              </a:ext>
            </a:extLst>
          </p:cNvPr>
          <p:cNvSpPr txBox="1"/>
          <p:nvPr/>
        </p:nvSpPr>
        <p:spPr>
          <a:xfrm>
            <a:off x="8475298" y="3153914"/>
            <a:ext cx="391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GY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1024874-08B8-42BB-9DF2-58B0719122BB}"/>
              </a:ext>
            </a:extLst>
          </p:cNvPr>
          <p:cNvSpPr txBox="1"/>
          <p:nvPr/>
        </p:nvSpPr>
        <p:spPr>
          <a:xfrm>
            <a:off x="8475205" y="3333886"/>
            <a:ext cx="375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GZ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8FFC4D63-BF31-4391-A63B-D288377A55B4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>
            <a:off x="8547982" y="1896095"/>
            <a:ext cx="302740" cy="405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7197DF1-75E1-48B6-A294-FF1521EE5EDB}"/>
              </a:ext>
            </a:extLst>
          </p:cNvPr>
          <p:cNvCxnSpPr>
            <a:cxnSpLocks/>
          </p:cNvCxnSpPr>
          <p:nvPr/>
        </p:nvCxnSpPr>
        <p:spPr>
          <a:xfrm>
            <a:off x="8649115" y="1466540"/>
            <a:ext cx="1783141" cy="743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3B898E50-763C-498D-AF45-44F12E678C4E}"/>
                  </a:ext>
                </a:extLst>
              </p:cNvPr>
              <p:cNvSpPr txBox="1"/>
              <p:nvPr/>
            </p:nvSpPr>
            <p:spPr>
              <a:xfrm>
                <a:off x="8699352" y="3907335"/>
                <a:ext cx="1979773" cy="262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1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MX" sz="1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MX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MX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100" b="0" i="1" smtClean="0">
                                <a:latin typeface="Cambria Math" panose="02040503050406030204" pitchFamily="18" charset="0"/>
                              </a:rPr>
                              <m:t>𝐴𝑋</m:t>
                            </m:r>
                          </m:e>
                          <m:sub>
                            <m:r>
                              <a:rPr lang="es-MX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𝑆𝑒𝑛𝑠𝑖𝑏𝑖𝑙𝑖𝑑𝑎𝑑</m:t>
                    </m:r>
                  </m:oMath>
                </a14:m>
                <a:endParaRPr lang="es-MX" sz="1100" dirty="0"/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3B898E50-763C-498D-AF45-44F12E678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352" y="3907335"/>
                <a:ext cx="1979773" cy="262251"/>
              </a:xfrm>
              <a:prstGeom prst="rect">
                <a:avLst/>
              </a:prstGeom>
              <a:blipFill>
                <a:blip r:embed="rId5"/>
                <a:stretch>
                  <a:fillRect t="-93023" b="-15116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FC29D318-3CFE-4415-B78B-4113F370FC1F}"/>
                  </a:ext>
                </a:extLst>
              </p:cNvPr>
              <p:cNvSpPr txBox="1"/>
              <p:nvPr/>
            </p:nvSpPr>
            <p:spPr>
              <a:xfrm>
                <a:off x="8698268" y="4293129"/>
                <a:ext cx="889731" cy="261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1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1100" i="1">
                            <a:latin typeface="Cambria Math" panose="02040503050406030204" pitchFamily="18" charset="0"/>
                          </a:rPr>
                          <m:t>𝐴𝑋</m:t>
                        </m:r>
                      </m:e>
                    </m:acc>
                  </m:oMath>
                </a14:m>
                <a:r>
                  <a:rPr lang="es-MX" sz="1100" dirty="0"/>
                  <a:t>= </a:t>
                </a:r>
                <a14:m>
                  <m:oMath xmlns:m="http://schemas.openxmlformats.org/officeDocument/2006/math"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100" dirty="0"/>
                  <a:t>/ </a:t>
                </a:r>
                <a14:m>
                  <m:oMath xmlns:m="http://schemas.openxmlformats.org/officeDocument/2006/math"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s-MX" sz="1100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FC29D318-3CFE-4415-B78B-4113F370F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68" y="4293129"/>
                <a:ext cx="889731" cy="261995"/>
              </a:xfrm>
              <a:prstGeom prst="rect">
                <a:avLst/>
              </a:prstGeom>
              <a:blipFill>
                <a:blip r:embed="rId6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0DB76F8-100C-4DC8-9B45-FC19676BAAF4}"/>
                  </a:ext>
                </a:extLst>
              </p:cNvPr>
              <p:cNvSpPr txBox="1"/>
              <p:nvPr/>
            </p:nvSpPr>
            <p:spPr>
              <a:xfrm>
                <a:off x="8671025" y="4630267"/>
                <a:ext cx="2882905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𝑝𝑖𝑡𝑐h</m:t>
                    </m:r>
                  </m:oMath>
                </a14:m>
                <a:r>
                  <a:rPr lang="es-MX" sz="1100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MX" sz="11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MX" sz="1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MX" sz="110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s-MX" sz="11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s-MX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MX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s-MX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MX" sz="1100" i="1">
                                        <a:latin typeface="Cambria Math" panose="02040503050406030204" pitchFamily="18" charset="0"/>
                                      </a:rPr>
                                      <m:t>𝐴𝑋</m:t>
                                    </m:r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̅"/>
                                    <m:ctrlPr>
                                      <a:rPr lang="es-MX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MX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s-MX" sz="11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s-MX" sz="11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MX" sz="1100" i="1">
                                                    <a:latin typeface="Cambria Math" panose="02040503050406030204" pitchFamily="18" charset="0"/>
                                                  </a:rPr>
                                                  <m:t>𝐴𝑌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s-MX" sz="11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s-MX" sz="11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s-MX" sz="11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s-MX" sz="11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MX" sz="1100" i="1">
                                                    <a:latin typeface="Cambria Math" panose="02040503050406030204" pitchFamily="18" charset="0"/>
                                                  </a:rPr>
                                                  <m:t>𝐴𝑍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s-MX" sz="11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e>
                                </m:acc>
                              </m:den>
                            </m:f>
                          </m:e>
                        </m:d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s-MX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1100" b="0" i="1" smtClean="0">
                                <a:latin typeface="Cambria Math" panose="02040503050406030204" pitchFamily="18" charset="0"/>
                              </a:rPr>
                              <m:t>180</m:t>
                            </m:r>
                          </m:num>
                          <m:den>
                            <m:r>
                              <a:rPr lang="es-MX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+  (</m:t>
                        </m:r>
                        <m:acc>
                          <m:accPr>
                            <m:chr m:val="̅"/>
                            <m:ctrlPr>
                              <a:rPr lang="es-MX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sz="11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s-MX" sz="11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s-MX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MX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s-MX" sz="1100" dirty="0"/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0DB76F8-100C-4DC8-9B45-FC19676BA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025" y="4630267"/>
                <a:ext cx="2882905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A55A5C6-6C94-43C5-81BB-65142A12F8A9}"/>
                  </a:ext>
                </a:extLst>
              </p:cNvPr>
              <p:cNvSpPr txBox="1"/>
              <p:nvPr/>
            </p:nvSpPr>
            <p:spPr>
              <a:xfrm>
                <a:off x="8698268" y="5065583"/>
                <a:ext cx="2301464" cy="350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𝑟𝑜𝑙𝑙</m:t>
                    </m:r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100" dirty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MX" sz="11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MX" sz="1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MX" sz="110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s-MX" sz="110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s-MX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s-MX" sz="11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1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s-MX" sz="11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s-MX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11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s-MX" sz="11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acc>
                          </m:den>
                        </m:f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s-MX" sz="1100" b="0" i="0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es-MX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num>
                      <m:den>
                        <m:r>
                          <a:rPr lang="es-MX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MX" sz="11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s-MX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11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MX" sz="1100" i="1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s-MX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s-MX" sz="1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sz="1100" dirty="0"/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BA55A5C6-6C94-43C5-81BB-65142A12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68" y="5065583"/>
                <a:ext cx="2301464" cy="3500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errar llave 47">
            <a:extLst>
              <a:ext uri="{FF2B5EF4-FFF2-40B4-BE49-F238E27FC236}">
                <a16:creationId xmlns:a16="http://schemas.microsoft.com/office/drawing/2014/main" id="{89F392C1-7B96-43C7-B540-7A42D484E293}"/>
              </a:ext>
            </a:extLst>
          </p:cNvPr>
          <p:cNvSpPr/>
          <p:nvPr/>
        </p:nvSpPr>
        <p:spPr>
          <a:xfrm>
            <a:off x="10679125" y="4038460"/>
            <a:ext cx="112700" cy="4429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A8AB7C5-BA59-46F8-87EF-A6764F80FF8C}"/>
              </a:ext>
            </a:extLst>
          </p:cNvPr>
          <p:cNvSpPr txBox="1"/>
          <p:nvPr/>
        </p:nvSpPr>
        <p:spPr>
          <a:xfrm>
            <a:off x="10747374" y="4109901"/>
            <a:ext cx="1444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/>
              <a:t>Para todos los ejes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A2F38480-16BC-49CE-81AB-4AE0E5E78E15}"/>
                  </a:ext>
                </a:extLst>
              </p:cNvPr>
              <p:cNvSpPr txBox="1"/>
              <p:nvPr/>
            </p:nvSpPr>
            <p:spPr>
              <a:xfrm>
                <a:off x="8745582" y="5556122"/>
                <a:ext cx="1308371" cy="261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𝑦𝑎𝑤</m:t>
                    </m:r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100" dirty="0"/>
                  <a:t>+=</a:t>
                </a:r>
                <a14:m>
                  <m:oMath xmlns:m="http://schemas.openxmlformats.org/officeDocument/2006/math">
                    <m:r>
                      <a:rPr lang="es-MX" sz="11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11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s-MX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MX" sz="11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s-MX" sz="11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  <m:r>
                      <a:rPr lang="es-MX" sz="110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s-MX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s-MX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s-MX" sz="11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MX" sz="1100" dirty="0"/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A2F38480-16BC-49CE-81AB-4AE0E5E78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582" y="5556122"/>
                <a:ext cx="1308371" cy="261995"/>
              </a:xfrm>
              <a:prstGeom prst="rect">
                <a:avLst/>
              </a:prstGeom>
              <a:blipFill>
                <a:blip r:embed="rId9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60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5166704" y="870203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79CCB8-C271-4B84-A0D7-FE8191A4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581" y="4544635"/>
            <a:ext cx="962113" cy="174760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9F14BE6-3974-4BE9-BF3A-39F4C184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36" y="2406916"/>
            <a:ext cx="962113" cy="1747606"/>
          </a:xfrm>
          <a:prstGeom prst="rect">
            <a:avLst/>
          </a:prstGeom>
        </p:spPr>
      </p:pic>
      <p:pic>
        <p:nvPicPr>
          <p:cNvPr id="10" name="Picture 2" descr="Ver las imágenes de origen">
            <a:extLst>
              <a:ext uri="{FF2B5EF4-FFF2-40B4-BE49-F238E27FC236}">
                <a16:creationId xmlns:a16="http://schemas.microsoft.com/office/drawing/2014/main" id="{1156F703-FF57-4162-90AF-12D58C9C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29333" y="3673686"/>
            <a:ext cx="1321096" cy="13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71E961E-9D48-4335-8E4D-DC7C6CEBD2EB}"/>
              </a:ext>
            </a:extLst>
          </p:cNvPr>
          <p:cNvCxnSpPr>
            <a:stCxn id="10" idx="0"/>
            <a:endCxn id="39" idx="3"/>
          </p:cNvCxnSpPr>
          <p:nvPr/>
        </p:nvCxnSpPr>
        <p:spPr>
          <a:xfrm rot="10800000">
            <a:off x="1735049" y="3280720"/>
            <a:ext cx="994284" cy="1053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05C881CB-DCDB-43D5-BE9B-C4C8A025CF54}"/>
              </a:ext>
            </a:extLst>
          </p:cNvPr>
          <p:cNvCxnSpPr>
            <a:stCxn id="10" idx="0"/>
            <a:endCxn id="5" idx="3"/>
          </p:cNvCxnSpPr>
          <p:nvPr/>
        </p:nvCxnSpPr>
        <p:spPr>
          <a:xfrm rot="10800000" flipV="1">
            <a:off x="1722695" y="4334234"/>
            <a:ext cx="1006639" cy="108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0065307E-2FCA-4199-AF80-40EFE9A4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535184" y="2547713"/>
            <a:ext cx="873804" cy="47185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54E81F3-EBF4-4C6C-BBC8-FC851B4A55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62197" y="4708538"/>
            <a:ext cx="873804" cy="471854"/>
          </a:xfrm>
          <a:prstGeom prst="rect">
            <a:avLst/>
          </a:prstGeom>
        </p:spPr>
      </p:pic>
      <p:sp>
        <p:nvSpPr>
          <p:cNvPr id="43" name="AutoShape 4" descr="Ver las imágenes de origen">
            <a:extLst>
              <a:ext uri="{FF2B5EF4-FFF2-40B4-BE49-F238E27FC236}">
                <a16:creationId xmlns:a16="http://schemas.microsoft.com/office/drawing/2014/main" id="{0CC7DFA0-6B0F-48C5-8866-B9B84E489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E7D05C3D-D0B5-4137-85B9-DDE863926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40" y="4721117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Ver las imágenes de origen">
            <a:extLst>
              <a:ext uri="{FF2B5EF4-FFF2-40B4-BE49-F238E27FC236}">
                <a16:creationId xmlns:a16="http://schemas.microsoft.com/office/drawing/2014/main" id="{D97392CF-63B8-4E7F-8D18-DE754385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39" y="2602540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08C0DC3C-8011-4436-B01B-77BBD4674DAB}"/>
              </a:ext>
            </a:extLst>
          </p:cNvPr>
          <p:cNvCxnSpPr>
            <a:stCxn id="1034" idx="2"/>
          </p:cNvCxnSpPr>
          <p:nvPr/>
        </p:nvCxnSpPr>
        <p:spPr>
          <a:xfrm>
            <a:off x="2732233" y="5123065"/>
            <a:ext cx="2536881" cy="4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8E8581F6-C329-42CD-9945-7D7C0655C2C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732232" y="3004488"/>
            <a:ext cx="2536882" cy="2118577"/>
          </a:xfrm>
          <a:prstGeom prst="bentConnector3">
            <a:avLst>
              <a:gd name="adj1" fmla="val 801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Flecha: hacia la izquierda 41">
            <a:extLst>
              <a:ext uri="{FF2B5EF4-FFF2-40B4-BE49-F238E27FC236}">
                <a16:creationId xmlns:a16="http://schemas.microsoft.com/office/drawing/2014/main" id="{6EFD7FE3-2E50-4AFA-A0C6-F0567AF66732}"/>
              </a:ext>
            </a:extLst>
          </p:cNvPr>
          <p:cNvSpPr/>
          <p:nvPr/>
        </p:nvSpPr>
        <p:spPr>
          <a:xfrm>
            <a:off x="3948018" y="4062972"/>
            <a:ext cx="1321096" cy="404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 PWM</a:t>
            </a:r>
          </a:p>
        </p:txBody>
      </p:sp>
      <p:sp>
        <p:nvSpPr>
          <p:cNvPr id="1028" name="AutoShape 14">
            <a:extLst>
              <a:ext uri="{FF2B5EF4-FFF2-40B4-BE49-F238E27FC236}">
                <a16:creationId xmlns:a16="http://schemas.microsoft.com/office/drawing/2014/main" id="{96694C41-053B-48D0-AA64-8584DEA53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4568177C-1D45-4378-AF5A-F5F3E402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7" t="34219" r="30240" b="34961"/>
          <a:stretch/>
        </p:blipFill>
        <p:spPr bwMode="auto">
          <a:xfrm>
            <a:off x="2670783" y="585159"/>
            <a:ext cx="1395753" cy="10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Conector recto de flecha 1029">
            <a:extLst>
              <a:ext uri="{FF2B5EF4-FFF2-40B4-BE49-F238E27FC236}">
                <a16:creationId xmlns:a16="http://schemas.microsoft.com/office/drawing/2014/main" id="{F67B0F5A-8B83-41E3-9451-945AC21604E6}"/>
              </a:ext>
            </a:extLst>
          </p:cNvPr>
          <p:cNvCxnSpPr>
            <a:stCxn id="1040" idx="2"/>
            <a:endCxn id="10" idx="3"/>
          </p:cNvCxnSpPr>
          <p:nvPr/>
        </p:nvCxnSpPr>
        <p:spPr>
          <a:xfrm>
            <a:off x="3368660" y="1610737"/>
            <a:ext cx="21221" cy="206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2" name="Conector recto de flecha 1031">
            <a:extLst>
              <a:ext uri="{FF2B5EF4-FFF2-40B4-BE49-F238E27FC236}">
                <a16:creationId xmlns:a16="http://schemas.microsoft.com/office/drawing/2014/main" id="{EAAB913E-7C98-4E73-B982-0C737B31364B}"/>
              </a:ext>
            </a:extLst>
          </p:cNvPr>
          <p:cNvCxnSpPr>
            <a:stCxn id="1040" idx="3"/>
          </p:cNvCxnSpPr>
          <p:nvPr/>
        </p:nvCxnSpPr>
        <p:spPr>
          <a:xfrm>
            <a:off x="4066536" y="1097948"/>
            <a:ext cx="12025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E7D9F7F1-8C82-4A02-B6EF-54499C871224}"/>
              </a:ext>
            </a:extLst>
          </p:cNvPr>
          <p:cNvSpPr txBox="1"/>
          <p:nvPr/>
        </p:nvSpPr>
        <p:spPr>
          <a:xfrm>
            <a:off x="3442689" y="1556311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7.4 V - 850 mAh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0F7F39D-F860-43D1-ADA2-EE20858425A1}"/>
              </a:ext>
            </a:extLst>
          </p:cNvPr>
          <p:cNvSpPr txBox="1"/>
          <p:nvPr/>
        </p:nvSpPr>
        <p:spPr>
          <a:xfrm>
            <a:off x="2811924" y="4814969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Puente H doble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72CB832-DD0F-4BCB-9415-50491EA4CC38}"/>
              </a:ext>
            </a:extLst>
          </p:cNvPr>
          <p:cNvSpPr txBox="1"/>
          <p:nvPr/>
        </p:nvSpPr>
        <p:spPr>
          <a:xfrm>
            <a:off x="957745" y="200709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D942364-3140-49A4-BBEA-1662EBBE0D94}"/>
              </a:ext>
            </a:extLst>
          </p:cNvPr>
          <p:cNvSpPr txBox="1"/>
          <p:nvPr/>
        </p:nvSpPr>
        <p:spPr>
          <a:xfrm>
            <a:off x="1688194" y="199369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 </a:t>
            </a:r>
            <a:r>
              <a:rPr lang="es-MX" sz="1200" dirty="0" err="1"/>
              <a:t>ppr</a:t>
            </a:r>
            <a:endParaRPr lang="es-MX" sz="1200" dirty="0"/>
          </a:p>
        </p:txBody>
      </p:sp>
      <p:sp>
        <p:nvSpPr>
          <p:cNvPr id="1035" name="Rectángulo 1034">
            <a:extLst>
              <a:ext uri="{FF2B5EF4-FFF2-40B4-BE49-F238E27FC236}">
                <a16:creationId xmlns:a16="http://schemas.microsoft.com/office/drawing/2014/main" id="{6781A031-45DB-41A0-93C8-170E1AC3B228}"/>
              </a:ext>
            </a:extLst>
          </p:cNvPr>
          <p:cNvSpPr/>
          <p:nvPr/>
        </p:nvSpPr>
        <p:spPr>
          <a:xfrm>
            <a:off x="412410" y="4242447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5AABF21-F2C6-472D-A3D4-B0CFAC656EA8}"/>
              </a:ext>
            </a:extLst>
          </p:cNvPr>
          <p:cNvSpPr/>
          <p:nvPr/>
        </p:nvSpPr>
        <p:spPr>
          <a:xfrm>
            <a:off x="412410" y="2190133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479930A-328D-418C-AFFF-3FD62FADD4DE}"/>
              </a:ext>
            </a:extLst>
          </p:cNvPr>
          <p:cNvSpPr txBox="1"/>
          <p:nvPr/>
        </p:nvSpPr>
        <p:spPr>
          <a:xfrm>
            <a:off x="317268" y="188857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67 mm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CFC7A38-A8E4-4026-843E-14AB6C0498C1}"/>
              </a:ext>
            </a:extLst>
          </p:cNvPr>
          <p:cNvSpPr txBox="1"/>
          <p:nvPr/>
        </p:nvSpPr>
        <p:spPr>
          <a:xfrm>
            <a:off x="8486583" y="27687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un robot</a:t>
            </a:r>
          </a:p>
        </p:txBody>
      </p:sp>
    </p:spTree>
    <p:extLst>
      <p:ext uri="{BB962C8B-B14F-4D97-AF65-F5344CB8AC3E}">
        <p14:creationId xmlns:p14="http://schemas.microsoft.com/office/powerpoint/2010/main" val="239467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5166704" y="870203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79CCB8-C271-4B84-A0D7-FE8191A4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581" y="4544635"/>
            <a:ext cx="962113" cy="174760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9F14BE6-3974-4BE9-BF3A-39F4C184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36" y="2406916"/>
            <a:ext cx="962113" cy="1747606"/>
          </a:xfrm>
          <a:prstGeom prst="rect">
            <a:avLst/>
          </a:prstGeom>
        </p:spPr>
      </p:pic>
      <p:pic>
        <p:nvPicPr>
          <p:cNvPr id="10" name="Picture 2" descr="Ver las imágenes de origen">
            <a:extLst>
              <a:ext uri="{FF2B5EF4-FFF2-40B4-BE49-F238E27FC236}">
                <a16:creationId xmlns:a16="http://schemas.microsoft.com/office/drawing/2014/main" id="{1156F703-FF57-4162-90AF-12D58C9C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29333" y="3673686"/>
            <a:ext cx="1321096" cy="13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71E961E-9D48-4335-8E4D-DC7C6CEBD2EB}"/>
              </a:ext>
            </a:extLst>
          </p:cNvPr>
          <p:cNvCxnSpPr>
            <a:stCxn id="10" idx="0"/>
            <a:endCxn id="39" idx="3"/>
          </p:cNvCxnSpPr>
          <p:nvPr/>
        </p:nvCxnSpPr>
        <p:spPr>
          <a:xfrm rot="10800000">
            <a:off x="1735049" y="3280720"/>
            <a:ext cx="994284" cy="1053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05C881CB-DCDB-43D5-BE9B-C4C8A025CF54}"/>
              </a:ext>
            </a:extLst>
          </p:cNvPr>
          <p:cNvCxnSpPr>
            <a:stCxn id="10" idx="0"/>
            <a:endCxn id="5" idx="3"/>
          </p:cNvCxnSpPr>
          <p:nvPr/>
        </p:nvCxnSpPr>
        <p:spPr>
          <a:xfrm rot="10800000" flipV="1">
            <a:off x="1722695" y="4334234"/>
            <a:ext cx="1006639" cy="108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0065307E-2FCA-4199-AF80-40EFE9A4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535184" y="2547713"/>
            <a:ext cx="873804" cy="47185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54E81F3-EBF4-4C6C-BBC8-FC851B4A55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62197" y="4708538"/>
            <a:ext cx="873804" cy="471854"/>
          </a:xfrm>
          <a:prstGeom prst="rect">
            <a:avLst/>
          </a:prstGeom>
        </p:spPr>
      </p:pic>
      <p:sp>
        <p:nvSpPr>
          <p:cNvPr id="43" name="AutoShape 4" descr="Ver las imágenes de origen">
            <a:extLst>
              <a:ext uri="{FF2B5EF4-FFF2-40B4-BE49-F238E27FC236}">
                <a16:creationId xmlns:a16="http://schemas.microsoft.com/office/drawing/2014/main" id="{0CC7DFA0-6B0F-48C5-8866-B9B84E489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E7D05C3D-D0B5-4137-85B9-DDE863926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40" y="4721117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Ver las imágenes de origen">
            <a:extLst>
              <a:ext uri="{FF2B5EF4-FFF2-40B4-BE49-F238E27FC236}">
                <a16:creationId xmlns:a16="http://schemas.microsoft.com/office/drawing/2014/main" id="{D97392CF-63B8-4E7F-8D18-DE754385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39" y="2602540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08C0DC3C-8011-4436-B01B-77BBD4674DAB}"/>
              </a:ext>
            </a:extLst>
          </p:cNvPr>
          <p:cNvCxnSpPr>
            <a:stCxn id="1034" idx="2"/>
          </p:cNvCxnSpPr>
          <p:nvPr/>
        </p:nvCxnSpPr>
        <p:spPr>
          <a:xfrm>
            <a:off x="2732233" y="5123065"/>
            <a:ext cx="2536881" cy="4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8E8581F6-C329-42CD-9945-7D7C0655C2C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732232" y="3004488"/>
            <a:ext cx="2536882" cy="2118577"/>
          </a:xfrm>
          <a:prstGeom prst="bentConnector3">
            <a:avLst>
              <a:gd name="adj1" fmla="val 801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Flecha: hacia la izquierda 41">
            <a:extLst>
              <a:ext uri="{FF2B5EF4-FFF2-40B4-BE49-F238E27FC236}">
                <a16:creationId xmlns:a16="http://schemas.microsoft.com/office/drawing/2014/main" id="{6EFD7FE3-2E50-4AFA-A0C6-F0567AF66732}"/>
              </a:ext>
            </a:extLst>
          </p:cNvPr>
          <p:cNvSpPr/>
          <p:nvPr/>
        </p:nvSpPr>
        <p:spPr>
          <a:xfrm>
            <a:off x="3948018" y="4062972"/>
            <a:ext cx="1321096" cy="404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 PWM</a:t>
            </a:r>
          </a:p>
        </p:txBody>
      </p:sp>
      <p:sp>
        <p:nvSpPr>
          <p:cNvPr id="1028" name="AutoShape 14">
            <a:extLst>
              <a:ext uri="{FF2B5EF4-FFF2-40B4-BE49-F238E27FC236}">
                <a16:creationId xmlns:a16="http://schemas.microsoft.com/office/drawing/2014/main" id="{96694C41-053B-48D0-AA64-8584DEA53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4568177C-1D45-4378-AF5A-F5F3E402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7" t="34219" r="30240" b="34961"/>
          <a:stretch/>
        </p:blipFill>
        <p:spPr bwMode="auto">
          <a:xfrm>
            <a:off x="2670783" y="585159"/>
            <a:ext cx="1395753" cy="10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Conector recto de flecha 1029">
            <a:extLst>
              <a:ext uri="{FF2B5EF4-FFF2-40B4-BE49-F238E27FC236}">
                <a16:creationId xmlns:a16="http://schemas.microsoft.com/office/drawing/2014/main" id="{F67B0F5A-8B83-41E3-9451-945AC21604E6}"/>
              </a:ext>
            </a:extLst>
          </p:cNvPr>
          <p:cNvCxnSpPr>
            <a:stCxn id="1040" idx="2"/>
            <a:endCxn id="10" idx="3"/>
          </p:cNvCxnSpPr>
          <p:nvPr/>
        </p:nvCxnSpPr>
        <p:spPr>
          <a:xfrm>
            <a:off x="3368660" y="1610737"/>
            <a:ext cx="21221" cy="206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2" name="Conector recto de flecha 1031">
            <a:extLst>
              <a:ext uri="{FF2B5EF4-FFF2-40B4-BE49-F238E27FC236}">
                <a16:creationId xmlns:a16="http://schemas.microsoft.com/office/drawing/2014/main" id="{EAAB913E-7C98-4E73-B982-0C737B31364B}"/>
              </a:ext>
            </a:extLst>
          </p:cNvPr>
          <p:cNvCxnSpPr>
            <a:stCxn id="1040" idx="3"/>
          </p:cNvCxnSpPr>
          <p:nvPr/>
        </p:nvCxnSpPr>
        <p:spPr>
          <a:xfrm>
            <a:off x="4066536" y="1097948"/>
            <a:ext cx="12025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E7D9F7F1-8C82-4A02-B6EF-54499C871224}"/>
              </a:ext>
            </a:extLst>
          </p:cNvPr>
          <p:cNvSpPr txBox="1"/>
          <p:nvPr/>
        </p:nvSpPr>
        <p:spPr>
          <a:xfrm>
            <a:off x="3442689" y="1556311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7.4 V - 850 mAh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0F7F39D-F860-43D1-ADA2-EE20858425A1}"/>
              </a:ext>
            </a:extLst>
          </p:cNvPr>
          <p:cNvSpPr txBox="1"/>
          <p:nvPr/>
        </p:nvSpPr>
        <p:spPr>
          <a:xfrm>
            <a:off x="2811924" y="4814969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Puente H doble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72CB832-DD0F-4BCB-9415-50491EA4CC38}"/>
              </a:ext>
            </a:extLst>
          </p:cNvPr>
          <p:cNvSpPr txBox="1"/>
          <p:nvPr/>
        </p:nvSpPr>
        <p:spPr>
          <a:xfrm>
            <a:off x="957745" y="200709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D942364-3140-49A4-BBEA-1662EBBE0D94}"/>
              </a:ext>
            </a:extLst>
          </p:cNvPr>
          <p:cNvSpPr txBox="1"/>
          <p:nvPr/>
        </p:nvSpPr>
        <p:spPr>
          <a:xfrm>
            <a:off x="1688194" y="199369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 </a:t>
            </a:r>
            <a:r>
              <a:rPr lang="es-MX" sz="1200" dirty="0" err="1"/>
              <a:t>ppr</a:t>
            </a:r>
            <a:endParaRPr lang="es-MX" sz="1200" dirty="0"/>
          </a:p>
        </p:txBody>
      </p:sp>
      <p:sp>
        <p:nvSpPr>
          <p:cNvPr id="1035" name="Rectángulo 1034">
            <a:extLst>
              <a:ext uri="{FF2B5EF4-FFF2-40B4-BE49-F238E27FC236}">
                <a16:creationId xmlns:a16="http://schemas.microsoft.com/office/drawing/2014/main" id="{6781A031-45DB-41A0-93C8-170E1AC3B228}"/>
              </a:ext>
            </a:extLst>
          </p:cNvPr>
          <p:cNvSpPr/>
          <p:nvPr/>
        </p:nvSpPr>
        <p:spPr>
          <a:xfrm>
            <a:off x="412410" y="4242447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5AABF21-F2C6-472D-A3D4-B0CFAC656EA8}"/>
              </a:ext>
            </a:extLst>
          </p:cNvPr>
          <p:cNvSpPr/>
          <p:nvPr/>
        </p:nvSpPr>
        <p:spPr>
          <a:xfrm>
            <a:off x="412410" y="2190133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479930A-328D-418C-AFFF-3FD62FADD4DE}"/>
              </a:ext>
            </a:extLst>
          </p:cNvPr>
          <p:cNvSpPr txBox="1"/>
          <p:nvPr/>
        </p:nvSpPr>
        <p:spPr>
          <a:xfrm>
            <a:off x="317268" y="188857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67 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0164BD-66A6-4B04-9F38-2E639A6F2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732" r="2113" b="25751"/>
          <a:stretch/>
        </p:blipFill>
        <p:spPr bwMode="auto">
          <a:xfrm>
            <a:off x="8367973" y="2027073"/>
            <a:ext cx="2183590" cy="216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181C4CE-9E12-4E3F-8848-A2E5A1B5EC1C}"/>
              </a:ext>
            </a:extLst>
          </p:cNvPr>
          <p:cNvCxnSpPr>
            <a:cxnSpLocks/>
          </p:cNvCxnSpPr>
          <p:nvPr/>
        </p:nvCxnSpPr>
        <p:spPr>
          <a:xfrm>
            <a:off x="8429422" y="4242447"/>
            <a:ext cx="21835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78B8030-8CF4-4568-BF92-18A5BC307B8E}"/>
              </a:ext>
            </a:extLst>
          </p:cNvPr>
          <p:cNvSpPr txBox="1"/>
          <p:nvPr/>
        </p:nvSpPr>
        <p:spPr>
          <a:xfrm>
            <a:off x="9052178" y="433423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67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769E70-4575-41B8-9E4A-905C3F0AAF0E}"/>
                  </a:ext>
                </a:extLst>
              </p:cNvPr>
              <p:cNvSpPr txBox="1"/>
              <p:nvPr/>
            </p:nvSpPr>
            <p:spPr>
              <a:xfrm>
                <a:off x="7920681" y="5381367"/>
                <a:ext cx="40094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𝑃𝑒𝑟𝑖𝑚𝑒𝑡𝑟𝑜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∗67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r>
                  <a:rPr lang="es-MX" dirty="0"/>
                  <a:t>	    </a:t>
                </a:r>
                <a14:m>
                  <m:oMath xmlns:m="http://schemas.openxmlformats.org/officeDocument/2006/math">
                    <m:r>
                      <a:rPr lang="es-MX">
                        <a:latin typeface="Cambria Math" panose="02040503050406030204" pitchFamily="18" charset="0"/>
                      </a:rPr>
                      <m:t>	</m:t>
                    </m:r>
                    <m:r>
                      <a:rPr lang="es-MX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≈210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769E70-4575-41B8-9E4A-905C3F0AA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81" y="5381367"/>
                <a:ext cx="400943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adroTexto 31">
            <a:extLst>
              <a:ext uri="{FF2B5EF4-FFF2-40B4-BE49-F238E27FC236}">
                <a16:creationId xmlns:a16="http://schemas.microsoft.com/office/drawing/2014/main" id="{2AB00B49-D2C1-425D-A2F2-5AB213394882}"/>
              </a:ext>
            </a:extLst>
          </p:cNvPr>
          <p:cNvSpPr txBox="1"/>
          <p:nvPr/>
        </p:nvSpPr>
        <p:spPr>
          <a:xfrm>
            <a:off x="8486583" y="27687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un robot</a:t>
            </a:r>
          </a:p>
        </p:txBody>
      </p:sp>
    </p:spTree>
    <p:extLst>
      <p:ext uri="{BB962C8B-B14F-4D97-AF65-F5344CB8AC3E}">
        <p14:creationId xmlns:p14="http://schemas.microsoft.com/office/powerpoint/2010/main" val="4080632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5166704" y="870203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79CCB8-C271-4B84-A0D7-FE8191A4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581" y="4544635"/>
            <a:ext cx="962113" cy="174760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9F14BE6-3974-4BE9-BF3A-39F4C184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36" y="2406916"/>
            <a:ext cx="962113" cy="1747606"/>
          </a:xfrm>
          <a:prstGeom prst="rect">
            <a:avLst/>
          </a:prstGeom>
        </p:spPr>
      </p:pic>
      <p:pic>
        <p:nvPicPr>
          <p:cNvPr id="10" name="Picture 2" descr="Ver las imágenes de origen">
            <a:extLst>
              <a:ext uri="{FF2B5EF4-FFF2-40B4-BE49-F238E27FC236}">
                <a16:creationId xmlns:a16="http://schemas.microsoft.com/office/drawing/2014/main" id="{1156F703-FF57-4162-90AF-12D58C9C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29333" y="3673686"/>
            <a:ext cx="1321096" cy="13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71E961E-9D48-4335-8E4D-DC7C6CEBD2EB}"/>
              </a:ext>
            </a:extLst>
          </p:cNvPr>
          <p:cNvCxnSpPr>
            <a:stCxn id="10" idx="0"/>
            <a:endCxn id="39" idx="3"/>
          </p:cNvCxnSpPr>
          <p:nvPr/>
        </p:nvCxnSpPr>
        <p:spPr>
          <a:xfrm rot="10800000">
            <a:off x="1735049" y="3280720"/>
            <a:ext cx="994284" cy="1053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05C881CB-DCDB-43D5-BE9B-C4C8A025CF54}"/>
              </a:ext>
            </a:extLst>
          </p:cNvPr>
          <p:cNvCxnSpPr>
            <a:stCxn id="10" idx="0"/>
            <a:endCxn id="5" idx="3"/>
          </p:cNvCxnSpPr>
          <p:nvPr/>
        </p:nvCxnSpPr>
        <p:spPr>
          <a:xfrm rot="10800000" flipV="1">
            <a:off x="1722695" y="4334234"/>
            <a:ext cx="1006639" cy="108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0065307E-2FCA-4199-AF80-40EFE9A4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535184" y="2547713"/>
            <a:ext cx="873804" cy="47185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54E81F3-EBF4-4C6C-BBC8-FC851B4A55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62197" y="4708538"/>
            <a:ext cx="873804" cy="471854"/>
          </a:xfrm>
          <a:prstGeom prst="rect">
            <a:avLst/>
          </a:prstGeom>
        </p:spPr>
      </p:pic>
      <p:sp>
        <p:nvSpPr>
          <p:cNvPr id="43" name="AutoShape 4" descr="Ver las imágenes de origen">
            <a:extLst>
              <a:ext uri="{FF2B5EF4-FFF2-40B4-BE49-F238E27FC236}">
                <a16:creationId xmlns:a16="http://schemas.microsoft.com/office/drawing/2014/main" id="{0CC7DFA0-6B0F-48C5-8866-B9B84E489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E7D05C3D-D0B5-4137-85B9-DDE863926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40" y="4721117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Ver las imágenes de origen">
            <a:extLst>
              <a:ext uri="{FF2B5EF4-FFF2-40B4-BE49-F238E27FC236}">
                <a16:creationId xmlns:a16="http://schemas.microsoft.com/office/drawing/2014/main" id="{D97392CF-63B8-4E7F-8D18-DE754385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39" y="2602540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08C0DC3C-8011-4436-B01B-77BBD4674DAB}"/>
              </a:ext>
            </a:extLst>
          </p:cNvPr>
          <p:cNvCxnSpPr>
            <a:stCxn id="1034" idx="2"/>
          </p:cNvCxnSpPr>
          <p:nvPr/>
        </p:nvCxnSpPr>
        <p:spPr>
          <a:xfrm>
            <a:off x="2732233" y="5123065"/>
            <a:ext cx="2536881" cy="4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8E8581F6-C329-42CD-9945-7D7C0655C2C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732232" y="3004488"/>
            <a:ext cx="2536882" cy="2118577"/>
          </a:xfrm>
          <a:prstGeom prst="bentConnector3">
            <a:avLst>
              <a:gd name="adj1" fmla="val 801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Flecha: hacia la izquierda 41">
            <a:extLst>
              <a:ext uri="{FF2B5EF4-FFF2-40B4-BE49-F238E27FC236}">
                <a16:creationId xmlns:a16="http://schemas.microsoft.com/office/drawing/2014/main" id="{6EFD7FE3-2E50-4AFA-A0C6-F0567AF66732}"/>
              </a:ext>
            </a:extLst>
          </p:cNvPr>
          <p:cNvSpPr/>
          <p:nvPr/>
        </p:nvSpPr>
        <p:spPr>
          <a:xfrm>
            <a:off x="3948018" y="4062972"/>
            <a:ext cx="1321096" cy="404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 PWM</a:t>
            </a:r>
          </a:p>
        </p:txBody>
      </p:sp>
      <p:sp>
        <p:nvSpPr>
          <p:cNvPr id="1028" name="AutoShape 14">
            <a:extLst>
              <a:ext uri="{FF2B5EF4-FFF2-40B4-BE49-F238E27FC236}">
                <a16:creationId xmlns:a16="http://schemas.microsoft.com/office/drawing/2014/main" id="{96694C41-053B-48D0-AA64-8584DEA53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4568177C-1D45-4378-AF5A-F5F3E402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7" t="34219" r="30240" b="34961"/>
          <a:stretch/>
        </p:blipFill>
        <p:spPr bwMode="auto">
          <a:xfrm>
            <a:off x="2670783" y="585159"/>
            <a:ext cx="1395753" cy="10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Conector recto de flecha 1029">
            <a:extLst>
              <a:ext uri="{FF2B5EF4-FFF2-40B4-BE49-F238E27FC236}">
                <a16:creationId xmlns:a16="http://schemas.microsoft.com/office/drawing/2014/main" id="{F67B0F5A-8B83-41E3-9451-945AC21604E6}"/>
              </a:ext>
            </a:extLst>
          </p:cNvPr>
          <p:cNvCxnSpPr>
            <a:stCxn id="1040" idx="2"/>
            <a:endCxn id="10" idx="3"/>
          </p:cNvCxnSpPr>
          <p:nvPr/>
        </p:nvCxnSpPr>
        <p:spPr>
          <a:xfrm>
            <a:off x="3368660" y="1610737"/>
            <a:ext cx="21221" cy="206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2" name="Conector recto de flecha 1031">
            <a:extLst>
              <a:ext uri="{FF2B5EF4-FFF2-40B4-BE49-F238E27FC236}">
                <a16:creationId xmlns:a16="http://schemas.microsoft.com/office/drawing/2014/main" id="{EAAB913E-7C98-4E73-B982-0C737B31364B}"/>
              </a:ext>
            </a:extLst>
          </p:cNvPr>
          <p:cNvCxnSpPr>
            <a:stCxn id="1040" idx="3"/>
          </p:cNvCxnSpPr>
          <p:nvPr/>
        </p:nvCxnSpPr>
        <p:spPr>
          <a:xfrm>
            <a:off x="4066536" y="1097948"/>
            <a:ext cx="12025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E7D9F7F1-8C82-4A02-B6EF-54499C871224}"/>
              </a:ext>
            </a:extLst>
          </p:cNvPr>
          <p:cNvSpPr txBox="1"/>
          <p:nvPr/>
        </p:nvSpPr>
        <p:spPr>
          <a:xfrm>
            <a:off x="3442689" y="1556311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7.4 V - 850 mAh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0F7F39D-F860-43D1-ADA2-EE20858425A1}"/>
              </a:ext>
            </a:extLst>
          </p:cNvPr>
          <p:cNvSpPr txBox="1"/>
          <p:nvPr/>
        </p:nvSpPr>
        <p:spPr>
          <a:xfrm>
            <a:off x="2811924" y="4814969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Puente H doble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72CB832-DD0F-4BCB-9415-50491EA4CC38}"/>
              </a:ext>
            </a:extLst>
          </p:cNvPr>
          <p:cNvSpPr txBox="1"/>
          <p:nvPr/>
        </p:nvSpPr>
        <p:spPr>
          <a:xfrm>
            <a:off x="957745" y="200709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D942364-3140-49A4-BBEA-1662EBBE0D94}"/>
              </a:ext>
            </a:extLst>
          </p:cNvPr>
          <p:cNvSpPr txBox="1"/>
          <p:nvPr/>
        </p:nvSpPr>
        <p:spPr>
          <a:xfrm>
            <a:off x="1688194" y="199369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 </a:t>
            </a:r>
            <a:r>
              <a:rPr lang="es-MX" sz="1200" dirty="0" err="1"/>
              <a:t>ppr</a:t>
            </a:r>
            <a:endParaRPr lang="es-MX" sz="1200" dirty="0"/>
          </a:p>
        </p:txBody>
      </p:sp>
      <p:sp>
        <p:nvSpPr>
          <p:cNvPr id="1035" name="Rectángulo 1034">
            <a:extLst>
              <a:ext uri="{FF2B5EF4-FFF2-40B4-BE49-F238E27FC236}">
                <a16:creationId xmlns:a16="http://schemas.microsoft.com/office/drawing/2014/main" id="{6781A031-45DB-41A0-93C8-170E1AC3B228}"/>
              </a:ext>
            </a:extLst>
          </p:cNvPr>
          <p:cNvSpPr/>
          <p:nvPr/>
        </p:nvSpPr>
        <p:spPr>
          <a:xfrm>
            <a:off x="412410" y="4242447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5AABF21-F2C6-472D-A3D4-B0CFAC656EA8}"/>
              </a:ext>
            </a:extLst>
          </p:cNvPr>
          <p:cNvSpPr/>
          <p:nvPr/>
        </p:nvSpPr>
        <p:spPr>
          <a:xfrm>
            <a:off x="412410" y="2190133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479930A-328D-418C-AFFF-3FD62FADD4DE}"/>
              </a:ext>
            </a:extLst>
          </p:cNvPr>
          <p:cNvSpPr txBox="1"/>
          <p:nvPr/>
        </p:nvSpPr>
        <p:spPr>
          <a:xfrm>
            <a:off x="317268" y="188857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67 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0164BD-66A6-4B04-9F38-2E639A6F2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732" r="2113" b="25751"/>
          <a:stretch/>
        </p:blipFill>
        <p:spPr bwMode="auto">
          <a:xfrm>
            <a:off x="8367973" y="2027073"/>
            <a:ext cx="2183590" cy="216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181C4CE-9E12-4E3F-8848-A2E5A1B5EC1C}"/>
              </a:ext>
            </a:extLst>
          </p:cNvPr>
          <p:cNvCxnSpPr>
            <a:cxnSpLocks/>
          </p:cNvCxnSpPr>
          <p:nvPr/>
        </p:nvCxnSpPr>
        <p:spPr>
          <a:xfrm>
            <a:off x="8429422" y="4242447"/>
            <a:ext cx="21835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78B8030-8CF4-4568-BF92-18A5BC307B8E}"/>
              </a:ext>
            </a:extLst>
          </p:cNvPr>
          <p:cNvSpPr txBox="1"/>
          <p:nvPr/>
        </p:nvSpPr>
        <p:spPr>
          <a:xfrm>
            <a:off x="9052178" y="433423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67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769E70-4575-41B8-9E4A-905C3F0AAF0E}"/>
                  </a:ext>
                </a:extLst>
              </p:cNvPr>
              <p:cNvSpPr txBox="1"/>
              <p:nvPr/>
            </p:nvSpPr>
            <p:spPr>
              <a:xfrm>
                <a:off x="7920681" y="5381367"/>
                <a:ext cx="3946465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𝑅𝑒𝑠𝑜𝑙𝑢𝑐𝑖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210 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𝑝𝑝𝑟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=10.5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𝑚𝑚𝑝𝑝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769E70-4575-41B8-9E4A-905C3F0AA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81" y="5381367"/>
                <a:ext cx="3946465" cy="6594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F4A5D450-FFCD-467A-A3BA-95267F9B0B2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9100" y="2791838"/>
            <a:ext cx="661335" cy="651315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48808-75B6-4ECD-9EE2-A99FB6EBF53E}"/>
              </a:ext>
            </a:extLst>
          </p:cNvPr>
          <p:cNvCxnSpPr/>
          <p:nvPr/>
        </p:nvCxnSpPr>
        <p:spPr>
          <a:xfrm flipH="1">
            <a:off x="9675341" y="1888574"/>
            <a:ext cx="876222" cy="100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8A5B61A-BB3B-47B0-9591-C92C9F0AC09F}"/>
              </a:ext>
            </a:extLst>
          </p:cNvPr>
          <p:cNvSpPr txBox="1"/>
          <p:nvPr/>
        </p:nvSpPr>
        <p:spPr>
          <a:xfrm>
            <a:off x="10503806" y="162436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20 </a:t>
            </a:r>
            <a:r>
              <a:rPr lang="es-MX" dirty="0" err="1"/>
              <a:t>ppr</a:t>
            </a:r>
            <a:endParaRPr lang="es-MX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9EFB9F8-1594-44B6-8F5D-D91ED453BBED}"/>
              </a:ext>
            </a:extLst>
          </p:cNvPr>
          <p:cNvSpPr txBox="1"/>
          <p:nvPr/>
        </p:nvSpPr>
        <p:spPr>
          <a:xfrm>
            <a:off x="8486583" y="27687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un robot</a:t>
            </a:r>
          </a:p>
        </p:txBody>
      </p:sp>
    </p:spTree>
    <p:extLst>
      <p:ext uri="{BB962C8B-B14F-4D97-AF65-F5344CB8AC3E}">
        <p14:creationId xmlns:p14="http://schemas.microsoft.com/office/powerpoint/2010/main" val="198561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5166704" y="870203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79CCB8-C271-4B84-A0D7-FE8191A4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581" y="4544635"/>
            <a:ext cx="962113" cy="174760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9F14BE6-3974-4BE9-BF3A-39F4C184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36" y="2406916"/>
            <a:ext cx="962113" cy="1747606"/>
          </a:xfrm>
          <a:prstGeom prst="rect">
            <a:avLst/>
          </a:prstGeom>
        </p:spPr>
      </p:pic>
      <p:pic>
        <p:nvPicPr>
          <p:cNvPr id="10" name="Picture 2" descr="Ver las imágenes de origen">
            <a:extLst>
              <a:ext uri="{FF2B5EF4-FFF2-40B4-BE49-F238E27FC236}">
                <a16:creationId xmlns:a16="http://schemas.microsoft.com/office/drawing/2014/main" id="{1156F703-FF57-4162-90AF-12D58C9C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29333" y="3673686"/>
            <a:ext cx="1321096" cy="13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71E961E-9D48-4335-8E4D-DC7C6CEBD2EB}"/>
              </a:ext>
            </a:extLst>
          </p:cNvPr>
          <p:cNvCxnSpPr>
            <a:stCxn id="10" idx="0"/>
            <a:endCxn id="39" idx="3"/>
          </p:cNvCxnSpPr>
          <p:nvPr/>
        </p:nvCxnSpPr>
        <p:spPr>
          <a:xfrm rot="10800000">
            <a:off x="1735049" y="3280720"/>
            <a:ext cx="994284" cy="1053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05C881CB-DCDB-43D5-BE9B-C4C8A025CF54}"/>
              </a:ext>
            </a:extLst>
          </p:cNvPr>
          <p:cNvCxnSpPr>
            <a:stCxn id="10" idx="0"/>
            <a:endCxn id="5" idx="3"/>
          </p:cNvCxnSpPr>
          <p:nvPr/>
        </p:nvCxnSpPr>
        <p:spPr>
          <a:xfrm rot="10800000" flipV="1">
            <a:off x="1722695" y="4334234"/>
            <a:ext cx="1006639" cy="108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0065307E-2FCA-4199-AF80-40EFE9A4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535184" y="2547713"/>
            <a:ext cx="873804" cy="47185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54E81F3-EBF4-4C6C-BBC8-FC851B4A55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62197" y="4708538"/>
            <a:ext cx="873804" cy="471854"/>
          </a:xfrm>
          <a:prstGeom prst="rect">
            <a:avLst/>
          </a:prstGeom>
        </p:spPr>
      </p:pic>
      <p:sp>
        <p:nvSpPr>
          <p:cNvPr id="43" name="AutoShape 4" descr="Ver las imágenes de origen">
            <a:extLst>
              <a:ext uri="{FF2B5EF4-FFF2-40B4-BE49-F238E27FC236}">
                <a16:creationId xmlns:a16="http://schemas.microsoft.com/office/drawing/2014/main" id="{0CC7DFA0-6B0F-48C5-8866-B9B84E489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E7D05C3D-D0B5-4137-85B9-DDE863926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40" y="4721117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Ver las imágenes de origen">
            <a:extLst>
              <a:ext uri="{FF2B5EF4-FFF2-40B4-BE49-F238E27FC236}">
                <a16:creationId xmlns:a16="http://schemas.microsoft.com/office/drawing/2014/main" id="{D97392CF-63B8-4E7F-8D18-DE754385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39" y="2602540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08C0DC3C-8011-4436-B01B-77BBD4674DAB}"/>
              </a:ext>
            </a:extLst>
          </p:cNvPr>
          <p:cNvCxnSpPr>
            <a:stCxn id="1034" idx="2"/>
          </p:cNvCxnSpPr>
          <p:nvPr/>
        </p:nvCxnSpPr>
        <p:spPr>
          <a:xfrm>
            <a:off x="2732233" y="5123065"/>
            <a:ext cx="2536881" cy="4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8E8581F6-C329-42CD-9945-7D7C0655C2C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732232" y="3004488"/>
            <a:ext cx="2536882" cy="2118577"/>
          </a:xfrm>
          <a:prstGeom prst="bentConnector3">
            <a:avLst>
              <a:gd name="adj1" fmla="val 801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Flecha: hacia la izquierda 41">
            <a:extLst>
              <a:ext uri="{FF2B5EF4-FFF2-40B4-BE49-F238E27FC236}">
                <a16:creationId xmlns:a16="http://schemas.microsoft.com/office/drawing/2014/main" id="{6EFD7FE3-2E50-4AFA-A0C6-F0567AF66732}"/>
              </a:ext>
            </a:extLst>
          </p:cNvPr>
          <p:cNvSpPr/>
          <p:nvPr/>
        </p:nvSpPr>
        <p:spPr>
          <a:xfrm>
            <a:off x="3948018" y="4062972"/>
            <a:ext cx="1321096" cy="404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 PWM</a:t>
            </a:r>
          </a:p>
        </p:txBody>
      </p:sp>
      <p:sp>
        <p:nvSpPr>
          <p:cNvPr id="1028" name="AutoShape 14">
            <a:extLst>
              <a:ext uri="{FF2B5EF4-FFF2-40B4-BE49-F238E27FC236}">
                <a16:creationId xmlns:a16="http://schemas.microsoft.com/office/drawing/2014/main" id="{96694C41-053B-48D0-AA64-8584DEA53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4568177C-1D45-4378-AF5A-F5F3E402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7" t="34219" r="30240" b="34961"/>
          <a:stretch/>
        </p:blipFill>
        <p:spPr bwMode="auto">
          <a:xfrm>
            <a:off x="2670783" y="585159"/>
            <a:ext cx="1395753" cy="10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Conector recto de flecha 1029">
            <a:extLst>
              <a:ext uri="{FF2B5EF4-FFF2-40B4-BE49-F238E27FC236}">
                <a16:creationId xmlns:a16="http://schemas.microsoft.com/office/drawing/2014/main" id="{F67B0F5A-8B83-41E3-9451-945AC21604E6}"/>
              </a:ext>
            </a:extLst>
          </p:cNvPr>
          <p:cNvCxnSpPr>
            <a:stCxn id="1040" idx="2"/>
            <a:endCxn id="10" idx="3"/>
          </p:cNvCxnSpPr>
          <p:nvPr/>
        </p:nvCxnSpPr>
        <p:spPr>
          <a:xfrm>
            <a:off x="3368660" y="1610737"/>
            <a:ext cx="21221" cy="206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2" name="Conector recto de flecha 1031">
            <a:extLst>
              <a:ext uri="{FF2B5EF4-FFF2-40B4-BE49-F238E27FC236}">
                <a16:creationId xmlns:a16="http://schemas.microsoft.com/office/drawing/2014/main" id="{EAAB913E-7C98-4E73-B982-0C737B31364B}"/>
              </a:ext>
            </a:extLst>
          </p:cNvPr>
          <p:cNvCxnSpPr>
            <a:stCxn id="1040" idx="3"/>
          </p:cNvCxnSpPr>
          <p:nvPr/>
        </p:nvCxnSpPr>
        <p:spPr>
          <a:xfrm>
            <a:off x="4066536" y="1097948"/>
            <a:ext cx="12025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E7D9F7F1-8C82-4A02-B6EF-54499C871224}"/>
              </a:ext>
            </a:extLst>
          </p:cNvPr>
          <p:cNvSpPr txBox="1"/>
          <p:nvPr/>
        </p:nvSpPr>
        <p:spPr>
          <a:xfrm>
            <a:off x="3442689" y="1556311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7.4 V - 850 mAh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0F7F39D-F860-43D1-ADA2-EE20858425A1}"/>
              </a:ext>
            </a:extLst>
          </p:cNvPr>
          <p:cNvSpPr txBox="1"/>
          <p:nvPr/>
        </p:nvSpPr>
        <p:spPr>
          <a:xfrm>
            <a:off x="2811924" y="4814969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Puente H doble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72CB832-DD0F-4BCB-9415-50491EA4CC38}"/>
              </a:ext>
            </a:extLst>
          </p:cNvPr>
          <p:cNvSpPr txBox="1"/>
          <p:nvPr/>
        </p:nvSpPr>
        <p:spPr>
          <a:xfrm>
            <a:off x="957745" y="200709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D942364-3140-49A4-BBEA-1662EBBE0D94}"/>
              </a:ext>
            </a:extLst>
          </p:cNvPr>
          <p:cNvSpPr txBox="1"/>
          <p:nvPr/>
        </p:nvSpPr>
        <p:spPr>
          <a:xfrm>
            <a:off x="1688194" y="199369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 </a:t>
            </a:r>
            <a:r>
              <a:rPr lang="es-MX" sz="1200" dirty="0" err="1"/>
              <a:t>ppr</a:t>
            </a:r>
            <a:endParaRPr lang="es-MX" sz="1200" dirty="0"/>
          </a:p>
        </p:txBody>
      </p:sp>
      <p:sp>
        <p:nvSpPr>
          <p:cNvPr id="1035" name="Rectángulo 1034">
            <a:extLst>
              <a:ext uri="{FF2B5EF4-FFF2-40B4-BE49-F238E27FC236}">
                <a16:creationId xmlns:a16="http://schemas.microsoft.com/office/drawing/2014/main" id="{6781A031-45DB-41A0-93C8-170E1AC3B228}"/>
              </a:ext>
            </a:extLst>
          </p:cNvPr>
          <p:cNvSpPr/>
          <p:nvPr/>
        </p:nvSpPr>
        <p:spPr>
          <a:xfrm>
            <a:off x="412410" y="4242447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5AABF21-F2C6-472D-A3D4-B0CFAC656EA8}"/>
              </a:ext>
            </a:extLst>
          </p:cNvPr>
          <p:cNvSpPr/>
          <p:nvPr/>
        </p:nvSpPr>
        <p:spPr>
          <a:xfrm>
            <a:off x="412410" y="2190133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479930A-328D-418C-AFFF-3FD62FADD4DE}"/>
              </a:ext>
            </a:extLst>
          </p:cNvPr>
          <p:cNvSpPr txBox="1"/>
          <p:nvPr/>
        </p:nvSpPr>
        <p:spPr>
          <a:xfrm>
            <a:off x="317268" y="188857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67 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0164BD-66A6-4B04-9F38-2E639A6F2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732" r="2113" b="25751"/>
          <a:stretch/>
        </p:blipFill>
        <p:spPr bwMode="auto">
          <a:xfrm>
            <a:off x="8367973" y="2027073"/>
            <a:ext cx="2183590" cy="216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181C4CE-9E12-4E3F-8848-A2E5A1B5EC1C}"/>
              </a:ext>
            </a:extLst>
          </p:cNvPr>
          <p:cNvCxnSpPr>
            <a:cxnSpLocks/>
          </p:cNvCxnSpPr>
          <p:nvPr/>
        </p:nvCxnSpPr>
        <p:spPr>
          <a:xfrm>
            <a:off x="8367710" y="1979894"/>
            <a:ext cx="21835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78B8030-8CF4-4568-BF92-18A5BC307B8E}"/>
              </a:ext>
            </a:extLst>
          </p:cNvPr>
          <p:cNvSpPr txBox="1"/>
          <p:nvPr/>
        </p:nvSpPr>
        <p:spPr>
          <a:xfrm>
            <a:off x="8880320" y="15161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67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769E70-4575-41B8-9E4A-905C3F0AAF0E}"/>
                  </a:ext>
                </a:extLst>
              </p:cNvPr>
              <p:cNvSpPr txBox="1"/>
              <p:nvPr/>
            </p:nvSpPr>
            <p:spPr>
              <a:xfrm>
                <a:off x="7920681" y="5381367"/>
                <a:ext cx="3452292" cy="1166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𝑉𝑒𝑙𝑜𝑐𝑖𝑑𝑎𝑑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90 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𝑟𝑝𝑚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60 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1.5 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𝑟𝑝𝑠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r>
                  <a:rPr lang="es-MX" dirty="0"/>
                  <a:t>	    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=1.5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𝑟𝑝𝑠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∗210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s-MX" b="0" dirty="0"/>
              </a:p>
              <a:p>
                <a:r>
                  <a:rPr lang="es-MX" dirty="0"/>
                  <a:t>	    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=315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769E70-4575-41B8-9E4A-905C3F0AA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81" y="5381367"/>
                <a:ext cx="3452292" cy="1166730"/>
              </a:xfrm>
              <a:prstGeom prst="rect">
                <a:avLst/>
              </a:prstGeom>
              <a:blipFill>
                <a:blip r:embed="rId9"/>
                <a:stretch>
                  <a:fillRect b="-418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48808-75B6-4ECD-9EE2-A99FB6EBF53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675342" y="2853575"/>
            <a:ext cx="1006230" cy="41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EC5FF2A0-474D-47C6-AC87-3949EFC765A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0721" y="2712363"/>
            <a:ext cx="658848" cy="20428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8A5B61A-BB3B-47B0-9591-C92C9F0AC09F}"/>
              </a:ext>
            </a:extLst>
          </p:cNvPr>
          <p:cNvSpPr txBox="1"/>
          <p:nvPr/>
        </p:nvSpPr>
        <p:spPr>
          <a:xfrm>
            <a:off x="10681572" y="266890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20 </a:t>
            </a:r>
            <a:r>
              <a:rPr lang="es-MX" dirty="0" err="1"/>
              <a:t>ppr</a:t>
            </a: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4A5D450-FFCD-467A-A3BA-95267F9B0B2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7062" y="2831709"/>
            <a:ext cx="661335" cy="65131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8A9C9DF2-30E2-4CA0-A9AD-E7BE724AC20D}"/>
              </a:ext>
            </a:extLst>
          </p:cNvPr>
          <p:cNvSpPr txBox="1"/>
          <p:nvPr/>
        </p:nvSpPr>
        <p:spPr>
          <a:xfrm>
            <a:off x="9203837" y="351909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E9B3521-CB0A-46D6-9672-F20B1BDDE6E4}"/>
              </a:ext>
            </a:extLst>
          </p:cNvPr>
          <p:cNvSpPr txBox="1"/>
          <p:nvPr/>
        </p:nvSpPr>
        <p:spPr>
          <a:xfrm>
            <a:off x="8486583" y="27687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un robot</a:t>
            </a:r>
          </a:p>
        </p:txBody>
      </p:sp>
    </p:spTree>
    <p:extLst>
      <p:ext uri="{BB962C8B-B14F-4D97-AF65-F5344CB8AC3E}">
        <p14:creationId xmlns:p14="http://schemas.microsoft.com/office/powerpoint/2010/main" val="31734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16714" y="283019"/>
            <a:ext cx="8911687" cy="1280890"/>
          </a:xfrm>
        </p:spPr>
        <p:txBody>
          <a:bodyPr/>
          <a:lstStyle/>
          <a:p>
            <a:r>
              <a:rPr lang="es-MX" dirty="0"/>
              <a:t>Principales características</a:t>
            </a:r>
            <a:br>
              <a:rPr lang="en-US" dirty="0"/>
            </a:br>
            <a:r>
              <a:rPr lang="en-US" dirty="0"/>
              <a:t>de la </a:t>
            </a:r>
            <a:r>
              <a:rPr lang="es-MX" dirty="0"/>
              <a:t>tarjeta</a:t>
            </a:r>
            <a:r>
              <a:rPr lang="en-US" dirty="0"/>
              <a:t> MPLAB Xpress</a:t>
            </a:r>
          </a:p>
        </p:txBody>
      </p:sp>
      <p:pic>
        <p:nvPicPr>
          <p:cNvPr id="1028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 rot="5400000">
            <a:off x="4702178" y="555626"/>
            <a:ext cx="2743200" cy="711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cto de flecha 9"/>
          <p:cNvCxnSpPr/>
          <p:nvPr/>
        </p:nvCxnSpPr>
        <p:spPr>
          <a:xfrm flipH="1">
            <a:off x="6725054" y="2311401"/>
            <a:ext cx="876032" cy="180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7378700" y="2001836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 button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 flipH="1" flipV="1">
            <a:off x="8343901" y="3733801"/>
            <a:ext cx="151130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9563432" y="5202001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Programmer</a:t>
            </a:r>
          </a:p>
        </p:txBody>
      </p:sp>
      <p:cxnSp>
        <p:nvCxnSpPr>
          <p:cNvPr id="15" name="Conector recto de flecha 14"/>
          <p:cNvCxnSpPr/>
          <p:nvPr/>
        </p:nvCxnSpPr>
        <p:spPr>
          <a:xfrm flipV="1">
            <a:off x="3860801" y="4254501"/>
            <a:ext cx="1079500" cy="162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2688845" y="591502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PIC16F18877</a:t>
            </a:r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7734301" y="4800601"/>
            <a:ext cx="0" cy="148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6685776" y="629207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 volts or 5 volts</a:t>
            </a:r>
          </a:p>
        </p:txBody>
      </p:sp>
    </p:spTree>
    <p:extLst>
      <p:ext uri="{BB962C8B-B14F-4D97-AF65-F5344CB8AC3E}">
        <p14:creationId xmlns:p14="http://schemas.microsoft.com/office/powerpoint/2010/main" val="940583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5166704" y="870203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79CCB8-C271-4B84-A0D7-FE8191A4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581" y="4544635"/>
            <a:ext cx="962113" cy="174760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9F14BE6-3974-4BE9-BF3A-39F4C184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36" y="2406916"/>
            <a:ext cx="962113" cy="1747606"/>
          </a:xfrm>
          <a:prstGeom prst="rect">
            <a:avLst/>
          </a:prstGeom>
        </p:spPr>
      </p:pic>
      <p:pic>
        <p:nvPicPr>
          <p:cNvPr id="10" name="Picture 2" descr="Ver las imágenes de origen">
            <a:extLst>
              <a:ext uri="{FF2B5EF4-FFF2-40B4-BE49-F238E27FC236}">
                <a16:creationId xmlns:a16="http://schemas.microsoft.com/office/drawing/2014/main" id="{1156F703-FF57-4162-90AF-12D58C9C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29333" y="3673686"/>
            <a:ext cx="1321096" cy="13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71E961E-9D48-4335-8E4D-DC7C6CEBD2EB}"/>
              </a:ext>
            </a:extLst>
          </p:cNvPr>
          <p:cNvCxnSpPr>
            <a:stCxn id="10" idx="0"/>
            <a:endCxn id="39" idx="3"/>
          </p:cNvCxnSpPr>
          <p:nvPr/>
        </p:nvCxnSpPr>
        <p:spPr>
          <a:xfrm rot="10800000">
            <a:off x="1735049" y="3280720"/>
            <a:ext cx="994284" cy="1053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05C881CB-DCDB-43D5-BE9B-C4C8A025CF54}"/>
              </a:ext>
            </a:extLst>
          </p:cNvPr>
          <p:cNvCxnSpPr>
            <a:stCxn id="10" idx="0"/>
            <a:endCxn id="5" idx="3"/>
          </p:cNvCxnSpPr>
          <p:nvPr/>
        </p:nvCxnSpPr>
        <p:spPr>
          <a:xfrm rot="10800000" flipV="1">
            <a:off x="1722695" y="4334234"/>
            <a:ext cx="1006639" cy="108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0065307E-2FCA-4199-AF80-40EFE9A4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535184" y="2547713"/>
            <a:ext cx="873804" cy="47185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54E81F3-EBF4-4C6C-BBC8-FC851B4A55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62197" y="4708538"/>
            <a:ext cx="873804" cy="471854"/>
          </a:xfrm>
          <a:prstGeom prst="rect">
            <a:avLst/>
          </a:prstGeom>
        </p:spPr>
      </p:pic>
      <p:sp>
        <p:nvSpPr>
          <p:cNvPr id="43" name="AutoShape 4" descr="Ver las imágenes de origen">
            <a:extLst>
              <a:ext uri="{FF2B5EF4-FFF2-40B4-BE49-F238E27FC236}">
                <a16:creationId xmlns:a16="http://schemas.microsoft.com/office/drawing/2014/main" id="{0CC7DFA0-6B0F-48C5-8866-B9B84E489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E7D05C3D-D0B5-4137-85B9-DDE863926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40" y="4721117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Ver las imágenes de origen">
            <a:extLst>
              <a:ext uri="{FF2B5EF4-FFF2-40B4-BE49-F238E27FC236}">
                <a16:creationId xmlns:a16="http://schemas.microsoft.com/office/drawing/2014/main" id="{D97392CF-63B8-4E7F-8D18-DE754385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39" y="2602540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08C0DC3C-8011-4436-B01B-77BBD4674DAB}"/>
              </a:ext>
            </a:extLst>
          </p:cNvPr>
          <p:cNvCxnSpPr>
            <a:stCxn id="1034" idx="2"/>
          </p:cNvCxnSpPr>
          <p:nvPr/>
        </p:nvCxnSpPr>
        <p:spPr>
          <a:xfrm>
            <a:off x="2732233" y="5123065"/>
            <a:ext cx="2536881" cy="4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8E8581F6-C329-42CD-9945-7D7C0655C2C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732232" y="3004488"/>
            <a:ext cx="2536882" cy="2118577"/>
          </a:xfrm>
          <a:prstGeom prst="bentConnector3">
            <a:avLst>
              <a:gd name="adj1" fmla="val 801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Flecha: hacia la izquierda 41">
            <a:extLst>
              <a:ext uri="{FF2B5EF4-FFF2-40B4-BE49-F238E27FC236}">
                <a16:creationId xmlns:a16="http://schemas.microsoft.com/office/drawing/2014/main" id="{6EFD7FE3-2E50-4AFA-A0C6-F0567AF66732}"/>
              </a:ext>
            </a:extLst>
          </p:cNvPr>
          <p:cNvSpPr/>
          <p:nvPr/>
        </p:nvSpPr>
        <p:spPr>
          <a:xfrm>
            <a:off x="3948018" y="4062972"/>
            <a:ext cx="1321096" cy="404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 PWM</a:t>
            </a:r>
          </a:p>
        </p:txBody>
      </p:sp>
      <p:sp>
        <p:nvSpPr>
          <p:cNvPr id="1028" name="AutoShape 14">
            <a:extLst>
              <a:ext uri="{FF2B5EF4-FFF2-40B4-BE49-F238E27FC236}">
                <a16:creationId xmlns:a16="http://schemas.microsoft.com/office/drawing/2014/main" id="{96694C41-053B-48D0-AA64-8584DEA53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4568177C-1D45-4378-AF5A-F5F3E402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7" t="34219" r="30240" b="34961"/>
          <a:stretch/>
        </p:blipFill>
        <p:spPr bwMode="auto">
          <a:xfrm>
            <a:off x="2670783" y="585159"/>
            <a:ext cx="1395753" cy="10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Conector recto de flecha 1029">
            <a:extLst>
              <a:ext uri="{FF2B5EF4-FFF2-40B4-BE49-F238E27FC236}">
                <a16:creationId xmlns:a16="http://schemas.microsoft.com/office/drawing/2014/main" id="{F67B0F5A-8B83-41E3-9451-945AC21604E6}"/>
              </a:ext>
            </a:extLst>
          </p:cNvPr>
          <p:cNvCxnSpPr>
            <a:stCxn id="1040" idx="2"/>
            <a:endCxn id="10" idx="3"/>
          </p:cNvCxnSpPr>
          <p:nvPr/>
        </p:nvCxnSpPr>
        <p:spPr>
          <a:xfrm>
            <a:off x="3368660" y="1610737"/>
            <a:ext cx="21221" cy="206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2" name="Conector recto de flecha 1031">
            <a:extLst>
              <a:ext uri="{FF2B5EF4-FFF2-40B4-BE49-F238E27FC236}">
                <a16:creationId xmlns:a16="http://schemas.microsoft.com/office/drawing/2014/main" id="{EAAB913E-7C98-4E73-B982-0C737B31364B}"/>
              </a:ext>
            </a:extLst>
          </p:cNvPr>
          <p:cNvCxnSpPr>
            <a:stCxn id="1040" idx="3"/>
          </p:cNvCxnSpPr>
          <p:nvPr/>
        </p:nvCxnSpPr>
        <p:spPr>
          <a:xfrm>
            <a:off x="4066536" y="1097948"/>
            <a:ext cx="12025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E7D9F7F1-8C82-4A02-B6EF-54499C871224}"/>
              </a:ext>
            </a:extLst>
          </p:cNvPr>
          <p:cNvSpPr txBox="1"/>
          <p:nvPr/>
        </p:nvSpPr>
        <p:spPr>
          <a:xfrm>
            <a:off x="3442689" y="1556311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7.4 V - 850 mAh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0F7F39D-F860-43D1-ADA2-EE20858425A1}"/>
              </a:ext>
            </a:extLst>
          </p:cNvPr>
          <p:cNvSpPr txBox="1"/>
          <p:nvPr/>
        </p:nvSpPr>
        <p:spPr>
          <a:xfrm>
            <a:off x="2811924" y="4814969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Puente H doble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72CB832-DD0F-4BCB-9415-50491EA4CC38}"/>
              </a:ext>
            </a:extLst>
          </p:cNvPr>
          <p:cNvSpPr txBox="1"/>
          <p:nvPr/>
        </p:nvSpPr>
        <p:spPr>
          <a:xfrm>
            <a:off x="957745" y="200709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D942364-3140-49A4-BBEA-1662EBBE0D94}"/>
              </a:ext>
            </a:extLst>
          </p:cNvPr>
          <p:cNvSpPr txBox="1"/>
          <p:nvPr/>
        </p:nvSpPr>
        <p:spPr>
          <a:xfrm>
            <a:off x="1688194" y="199369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 </a:t>
            </a:r>
            <a:r>
              <a:rPr lang="es-MX" sz="1200" dirty="0" err="1"/>
              <a:t>ppr</a:t>
            </a:r>
            <a:endParaRPr lang="es-MX" sz="1200" dirty="0"/>
          </a:p>
        </p:txBody>
      </p:sp>
      <p:sp>
        <p:nvSpPr>
          <p:cNvPr id="1035" name="Rectángulo 1034">
            <a:extLst>
              <a:ext uri="{FF2B5EF4-FFF2-40B4-BE49-F238E27FC236}">
                <a16:creationId xmlns:a16="http://schemas.microsoft.com/office/drawing/2014/main" id="{6781A031-45DB-41A0-93C8-170E1AC3B228}"/>
              </a:ext>
            </a:extLst>
          </p:cNvPr>
          <p:cNvSpPr/>
          <p:nvPr/>
        </p:nvSpPr>
        <p:spPr>
          <a:xfrm>
            <a:off x="412410" y="4242447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5AABF21-F2C6-472D-A3D4-B0CFAC656EA8}"/>
              </a:ext>
            </a:extLst>
          </p:cNvPr>
          <p:cNvSpPr/>
          <p:nvPr/>
        </p:nvSpPr>
        <p:spPr>
          <a:xfrm>
            <a:off x="412410" y="2190133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479930A-328D-418C-AFFF-3FD62FADD4DE}"/>
              </a:ext>
            </a:extLst>
          </p:cNvPr>
          <p:cNvSpPr txBox="1"/>
          <p:nvPr/>
        </p:nvSpPr>
        <p:spPr>
          <a:xfrm>
            <a:off x="317268" y="188857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67 mm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0164BD-66A6-4B04-9F38-2E639A6F2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732" r="2113" b="25751"/>
          <a:stretch/>
        </p:blipFill>
        <p:spPr bwMode="auto">
          <a:xfrm>
            <a:off x="8367973" y="2027073"/>
            <a:ext cx="2183590" cy="216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181C4CE-9E12-4E3F-8848-A2E5A1B5EC1C}"/>
              </a:ext>
            </a:extLst>
          </p:cNvPr>
          <p:cNvCxnSpPr>
            <a:cxnSpLocks/>
          </p:cNvCxnSpPr>
          <p:nvPr/>
        </p:nvCxnSpPr>
        <p:spPr>
          <a:xfrm>
            <a:off x="8367710" y="1979894"/>
            <a:ext cx="21835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78B8030-8CF4-4568-BF92-18A5BC307B8E}"/>
              </a:ext>
            </a:extLst>
          </p:cNvPr>
          <p:cNvSpPr txBox="1"/>
          <p:nvPr/>
        </p:nvSpPr>
        <p:spPr>
          <a:xfrm>
            <a:off x="8880320" y="15161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67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769E70-4575-41B8-9E4A-905C3F0AAF0E}"/>
                  </a:ext>
                </a:extLst>
              </p:cNvPr>
              <p:cNvSpPr txBox="1"/>
              <p:nvPr/>
            </p:nvSpPr>
            <p:spPr>
              <a:xfrm>
                <a:off x="7920681" y="5381367"/>
                <a:ext cx="4056110" cy="762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𝑃𝑒𝑟𝑖𝑜𝑑𝑜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=1.5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𝑟𝑝𝑠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∗20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𝑝𝑝𝑟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𝑝𝑝𝑠</m:t>
                      </m:r>
                    </m:oMath>
                  </m:oMathPara>
                </a14:m>
                <a:endParaRPr lang="es-MX" b="0" i="1" dirty="0">
                  <a:latin typeface="Cambria Math" panose="02040503050406030204" pitchFamily="18" charset="0"/>
                </a:endParaRPr>
              </a:p>
              <a:p>
                <a:r>
                  <a:rPr lang="es-MX" dirty="0"/>
                  <a:t> 	 </a:t>
                </a:r>
                <a14:m>
                  <m:oMath xmlns:m="http://schemas.openxmlformats.org/officeDocument/2006/math">
                    <m:r>
                      <a:rPr lang="es-MX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0" smtClean="0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  <m:r>
                      <a:rPr lang="es-MX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≈33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𝑚𝑆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MX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0769E70-4575-41B8-9E4A-905C3F0AA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81" y="5381367"/>
                <a:ext cx="4056110" cy="762196"/>
              </a:xfrm>
              <a:prstGeom prst="rect">
                <a:avLst/>
              </a:prstGeom>
              <a:blipFill>
                <a:blip r:embed="rId9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48808-75B6-4ECD-9EE2-A99FB6EBF53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675342" y="2853575"/>
            <a:ext cx="1006230" cy="41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EC5FF2A0-474D-47C6-AC87-3949EFC765A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0721" y="2712363"/>
            <a:ext cx="658848" cy="20428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8A5B61A-BB3B-47B0-9591-C92C9F0AC09F}"/>
              </a:ext>
            </a:extLst>
          </p:cNvPr>
          <p:cNvSpPr txBox="1"/>
          <p:nvPr/>
        </p:nvSpPr>
        <p:spPr>
          <a:xfrm>
            <a:off x="10681572" y="266890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20 </a:t>
            </a:r>
            <a:r>
              <a:rPr lang="es-MX" dirty="0" err="1"/>
              <a:t>ppr</a:t>
            </a: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4A5D450-FFCD-467A-A3BA-95267F9B0B2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7062" y="2831709"/>
            <a:ext cx="661335" cy="65131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8A9C9DF2-30E2-4CA0-A9AD-E7BE724AC20D}"/>
              </a:ext>
            </a:extLst>
          </p:cNvPr>
          <p:cNvSpPr txBox="1"/>
          <p:nvPr/>
        </p:nvSpPr>
        <p:spPr>
          <a:xfrm>
            <a:off x="9203837" y="351909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2F079DE-A8A7-48E3-AB5A-5AB83B954894}"/>
              </a:ext>
            </a:extLst>
          </p:cNvPr>
          <p:cNvSpPr txBox="1"/>
          <p:nvPr/>
        </p:nvSpPr>
        <p:spPr>
          <a:xfrm>
            <a:off x="8486583" y="27687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un robot</a:t>
            </a:r>
          </a:p>
        </p:txBody>
      </p:sp>
    </p:spTree>
    <p:extLst>
      <p:ext uri="{BB962C8B-B14F-4D97-AF65-F5344CB8AC3E}">
        <p14:creationId xmlns:p14="http://schemas.microsoft.com/office/powerpoint/2010/main" val="221123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5166704" y="870203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8486583" y="27687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un robot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79CCB8-C271-4B84-A0D7-FE8191A4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581" y="4544635"/>
            <a:ext cx="962113" cy="174760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9F14BE6-3974-4BE9-BF3A-39F4C184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36" y="2406916"/>
            <a:ext cx="962113" cy="1747606"/>
          </a:xfrm>
          <a:prstGeom prst="rect">
            <a:avLst/>
          </a:prstGeom>
        </p:spPr>
      </p:pic>
      <p:pic>
        <p:nvPicPr>
          <p:cNvPr id="10" name="Picture 2" descr="Ver las imágenes de origen">
            <a:extLst>
              <a:ext uri="{FF2B5EF4-FFF2-40B4-BE49-F238E27FC236}">
                <a16:creationId xmlns:a16="http://schemas.microsoft.com/office/drawing/2014/main" id="{1156F703-FF57-4162-90AF-12D58C9C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29333" y="3673686"/>
            <a:ext cx="1321096" cy="13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71E961E-9D48-4335-8E4D-DC7C6CEBD2EB}"/>
              </a:ext>
            </a:extLst>
          </p:cNvPr>
          <p:cNvCxnSpPr>
            <a:stCxn id="10" idx="0"/>
            <a:endCxn id="39" idx="3"/>
          </p:cNvCxnSpPr>
          <p:nvPr/>
        </p:nvCxnSpPr>
        <p:spPr>
          <a:xfrm rot="10800000">
            <a:off x="1735049" y="3280720"/>
            <a:ext cx="994284" cy="1053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05C881CB-DCDB-43D5-BE9B-C4C8A025CF54}"/>
              </a:ext>
            </a:extLst>
          </p:cNvPr>
          <p:cNvCxnSpPr>
            <a:stCxn id="10" idx="0"/>
            <a:endCxn id="5" idx="3"/>
          </p:cNvCxnSpPr>
          <p:nvPr/>
        </p:nvCxnSpPr>
        <p:spPr>
          <a:xfrm rot="10800000" flipV="1">
            <a:off x="1722695" y="4334234"/>
            <a:ext cx="1006639" cy="108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0065307E-2FCA-4199-AF80-40EFE9A4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535184" y="2547713"/>
            <a:ext cx="873804" cy="47185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54E81F3-EBF4-4C6C-BBC8-FC851B4A55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62197" y="4708538"/>
            <a:ext cx="873804" cy="471854"/>
          </a:xfrm>
          <a:prstGeom prst="rect">
            <a:avLst/>
          </a:prstGeom>
        </p:spPr>
      </p:pic>
      <p:sp>
        <p:nvSpPr>
          <p:cNvPr id="43" name="AutoShape 4" descr="Ver las imágenes de origen">
            <a:extLst>
              <a:ext uri="{FF2B5EF4-FFF2-40B4-BE49-F238E27FC236}">
                <a16:creationId xmlns:a16="http://schemas.microsoft.com/office/drawing/2014/main" id="{0CC7DFA0-6B0F-48C5-8866-B9B84E489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E7D05C3D-D0B5-4137-85B9-DDE863926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40" y="4721117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Ver las imágenes de origen">
            <a:extLst>
              <a:ext uri="{FF2B5EF4-FFF2-40B4-BE49-F238E27FC236}">
                <a16:creationId xmlns:a16="http://schemas.microsoft.com/office/drawing/2014/main" id="{D97392CF-63B8-4E7F-8D18-DE754385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39" y="2602540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08C0DC3C-8011-4436-B01B-77BBD4674DAB}"/>
              </a:ext>
            </a:extLst>
          </p:cNvPr>
          <p:cNvCxnSpPr>
            <a:stCxn id="1034" idx="2"/>
          </p:cNvCxnSpPr>
          <p:nvPr/>
        </p:nvCxnSpPr>
        <p:spPr>
          <a:xfrm>
            <a:off x="2732233" y="5123065"/>
            <a:ext cx="2536881" cy="4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8E8581F6-C329-42CD-9945-7D7C0655C2C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732232" y="3004488"/>
            <a:ext cx="2536882" cy="2118577"/>
          </a:xfrm>
          <a:prstGeom prst="bentConnector3">
            <a:avLst>
              <a:gd name="adj1" fmla="val 801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Flecha: hacia la izquierda 41">
            <a:extLst>
              <a:ext uri="{FF2B5EF4-FFF2-40B4-BE49-F238E27FC236}">
                <a16:creationId xmlns:a16="http://schemas.microsoft.com/office/drawing/2014/main" id="{6EFD7FE3-2E50-4AFA-A0C6-F0567AF66732}"/>
              </a:ext>
            </a:extLst>
          </p:cNvPr>
          <p:cNvSpPr/>
          <p:nvPr/>
        </p:nvSpPr>
        <p:spPr>
          <a:xfrm>
            <a:off x="3948018" y="4062972"/>
            <a:ext cx="1321096" cy="404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 PWM</a:t>
            </a:r>
          </a:p>
        </p:txBody>
      </p:sp>
      <p:sp>
        <p:nvSpPr>
          <p:cNvPr id="1028" name="AutoShape 14">
            <a:extLst>
              <a:ext uri="{FF2B5EF4-FFF2-40B4-BE49-F238E27FC236}">
                <a16:creationId xmlns:a16="http://schemas.microsoft.com/office/drawing/2014/main" id="{96694C41-053B-48D0-AA64-8584DEA53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4568177C-1D45-4378-AF5A-F5F3E402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7" t="34219" r="30240" b="34961"/>
          <a:stretch/>
        </p:blipFill>
        <p:spPr bwMode="auto">
          <a:xfrm>
            <a:off x="2670783" y="585159"/>
            <a:ext cx="1395753" cy="10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Conector recto de flecha 1029">
            <a:extLst>
              <a:ext uri="{FF2B5EF4-FFF2-40B4-BE49-F238E27FC236}">
                <a16:creationId xmlns:a16="http://schemas.microsoft.com/office/drawing/2014/main" id="{F67B0F5A-8B83-41E3-9451-945AC21604E6}"/>
              </a:ext>
            </a:extLst>
          </p:cNvPr>
          <p:cNvCxnSpPr>
            <a:stCxn id="1040" idx="2"/>
            <a:endCxn id="10" idx="3"/>
          </p:cNvCxnSpPr>
          <p:nvPr/>
        </p:nvCxnSpPr>
        <p:spPr>
          <a:xfrm>
            <a:off x="3368660" y="1610737"/>
            <a:ext cx="21221" cy="206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2" name="Conector recto de flecha 1031">
            <a:extLst>
              <a:ext uri="{FF2B5EF4-FFF2-40B4-BE49-F238E27FC236}">
                <a16:creationId xmlns:a16="http://schemas.microsoft.com/office/drawing/2014/main" id="{EAAB913E-7C98-4E73-B982-0C737B31364B}"/>
              </a:ext>
            </a:extLst>
          </p:cNvPr>
          <p:cNvCxnSpPr>
            <a:stCxn id="1040" idx="3"/>
          </p:cNvCxnSpPr>
          <p:nvPr/>
        </p:nvCxnSpPr>
        <p:spPr>
          <a:xfrm>
            <a:off x="4066536" y="1097948"/>
            <a:ext cx="12025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E7D9F7F1-8C82-4A02-B6EF-54499C871224}"/>
              </a:ext>
            </a:extLst>
          </p:cNvPr>
          <p:cNvSpPr txBox="1"/>
          <p:nvPr/>
        </p:nvSpPr>
        <p:spPr>
          <a:xfrm>
            <a:off x="3442689" y="1556311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7.4 V - 850 mAh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0F7F39D-F860-43D1-ADA2-EE20858425A1}"/>
              </a:ext>
            </a:extLst>
          </p:cNvPr>
          <p:cNvSpPr txBox="1"/>
          <p:nvPr/>
        </p:nvSpPr>
        <p:spPr>
          <a:xfrm>
            <a:off x="2811924" y="4814969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Puente H doble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72CB832-DD0F-4BCB-9415-50491EA4CC38}"/>
              </a:ext>
            </a:extLst>
          </p:cNvPr>
          <p:cNvSpPr txBox="1"/>
          <p:nvPr/>
        </p:nvSpPr>
        <p:spPr>
          <a:xfrm>
            <a:off x="957745" y="200709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D942364-3140-49A4-BBEA-1662EBBE0D94}"/>
              </a:ext>
            </a:extLst>
          </p:cNvPr>
          <p:cNvSpPr txBox="1"/>
          <p:nvPr/>
        </p:nvSpPr>
        <p:spPr>
          <a:xfrm>
            <a:off x="1688194" y="199369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 </a:t>
            </a:r>
            <a:r>
              <a:rPr lang="es-MX" sz="1200" dirty="0" err="1"/>
              <a:t>ppr</a:t>
            </a:r>
            <a:endParaRPr lang="es-MX" sz="1200" dirty="0"/>
          </a:p>
        </p:txBody>
      </p:sp>
      <p:sp>
        <p:nvSpPr>
          <p:cNvPr id="1035" name="Rectángulo 1034">
            <a:extLst>
              <a:ext uri="{FF2B5EF4-FFF2-40B4-BE49-F238E27FC236}">
                <a16:creationId xmlns:a16="http://schemas.microsoft.com/office/drawing/2014/main" id="{6781A031-45DB-41A0-93C8-170E1AC3B228}"/>
              </a:ext>
            </a:extLst>
          </p:cNvPr>
          <p:cNvSpPr/>
          <p:nvPr/>
        </p:nvSpPr>
        <p:spPr>
          <a:xfrm>
            <a:off x="412410" y="4242447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5AABF21-F2C6-472D-A3D4-B0CFAC656EA8}"/>
              </a:ext>
            </a:extLst>
          </p:cNvPr>
          <p:cNvSpPr/>
          <p:nvPr/>
        </p:nvSpPr>
        <p:spPr>
          <a:xfrm>
            <a:off x="412410" y="2190133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479930A-328D-418C-AFFF-3FD62FADD4DE}"/>
              </a:ext>
            </a:extLst>
          </p:cNvPr>
          <p:cNvSpPr txBox="1"/>
          <p:nvPr/>
        </p:nvSpPr>
        <p:spPr>
          <a:xfrm>
            <a:off x="317268" y="188857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67 mm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3876167-B72D-4240-9F35-A35AEDA33303}"/>
              </a:ext>
            </a:extLst>
          </p:cNvPr>
          <p:cNvSpPr/>
          <p:nvPr/>
        </p:nvSpPr>
        <p:spPr>
          <a:xfrm>
            <a:off x="8708840" y="2984549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9FC0CDDE-A149-4BBE-81A9-2DAB6AD4F417}"/>
              </a:ext>
            </a:extLst>
          </p:cNvPr>
          <p:cNvSpPr/>
          <p:nvPr/>
        </p:nvSpPr>
        <p:spPr>
          <a:xfrm>
            <a:off x="10551261" y="3010244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CB3CEB6-4E11-4BAA-A55B-DC46DACD18A2}"/>
              </a:ext>
            </a:extLst>
          </p:cNvPr>
          <p:cNvSpPr/>
          <p:nvPr/>
        </p:nvSpPr>
        <p:spPr>
          <a:xfrm>
            <a:off x="8713124" y="2553326"/>
            <a:ext cx="2278343" cy="22407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F37F273-5050-4454-A696-B6795D08856B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852296" y="2553326"/>
            <a:ext cx="0" cy="22407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478E9FFA-7E8B-40B7-829B-E4E3F9C23E44}"/>
              </a:ext>
            </a:extLst>
          </p:cNvPr>
          <p:cNvSpPr/>
          <p:nvPr/>
        </p:nvSpPr>
        <p:spPr>
          <a:xfrm>
            <a:off x="9636052" y="1170416"/>
            <a:ext cx="432486" cy="13829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2C2F52C-07D9-4FD0-AE39-00995989F4B8}"/>
              </a:ext>
            </a:extLst>
          </p:cNvPr>
          <p:cNvSpPr txBox="1"/>
          <p:nvPr/>
        </p:nvSpPr>
        <p:spPr>
          <a:xfrm>
            <a:off x="8454316" y="531825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línea recta</a:t>
            </a:r>
          </a:p>
        </p:txBody>
      </p:sp>
    </p:spTree>
    <p:extLst>
      <p:ext uri="{BB962C8B-B14F-4D97-AF65-F5344CB8AC3E}">
        <p14:creationId xmlns:p14="http://schemas.microsoft.com/office/powerpoint/2010/main" val="266528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5166704" y="870203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79CCB8-C271-4B84-A0D7-FE8191A4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581" y="4544635"/>
            <a:ext cx="962113" cy="174760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9F14BE6-3974-4BE9-BF3A-39F4C184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36" y="2406916"/>
            <a:ext cx="962113" cy="1747606"/>
          </a:xfrm>
          <a:prstGeom prst="rect">
            <a:avLst/>
          </a:prstGeom>
        </p:spPr>
      </p:pic>
      <p:pic>
        <p:nvPicPr>
          <p:cNvPr id="10" name="Picture 2" descr="Ver las imágenes de origen">
            <a:extLst>
              <a:ext uri="{FF2B5EF4-FFF2-40B4-BE49-F238E27FC236}">
                <a16:creationId xmlns:a16="http://schemas.microsoft.com/office/drawing/2014/main" id="{1156F703-FF57-4162-90AF-12D58C9C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29333" y="3673686"/>
            <a:ext cx="1321096" cy="13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71E961E-9D48-4335-8E4D-DC7C6CEBD2EB}"/>
              </a:ext>
            </a:extLst>
          </p:cNvPr>
          <p:cNvCxnSpPr>
            <a:stCxn id="10" idx="0"/>
            <a:endCxn id="39" idx="3"/>
          </p:cNvCxnSpPr>
          <p:nvPr/>
        </p:nvCxnSpPr>
        <p:spPr>
          <a:xfrm rot="10800000">
            <a:off x="1735049" y="3280720"/>
            <a:ext cx="994284" cy="1053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05C881CB-DCDB-43D5-BE9B-C4C8A025CF54}"/>
              </a:ext>
            </a:extLst>
          </p:cNvPr>
          <p:cNvCxnSpPr>
            <a:stCxn id="10" idx="0"/>
            <a:endCxn id="5" idx="3"/>
          </p:cNvCxnSpPr>
          <p:nvPr/>
        </p:nvCxnSpPr>
        <p:spPr>
          <a:xfrm rot="10800000" flipV="1">
            <a:off x="1722695" y="4334234"/>
            <a:ext cx="1006639" cy="108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0065307E-2FCA-4199-AF80-40EFE9A4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535184" y="2547713"/>
            <a:ext cx="873804" cy="47185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54E81F3-EBF4-4C6C-BBC8-FC851B4A55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62197" y="4708538"/>
            <a:ext cx="873804" cy="471854"/>
          </a:xfrm>
          <a:prstGeom prst="rect">
            <a:avLst/>
          </a:prstGeom>
        </p:spPr>
      </p:pic>
      <p:sp>
        <p:nvSpPr>
          <p:cNvPr id="43" name="AutoShape 4" descr="Ver las imágenes de origen">
            <a:extLst>
              <a:ext uri="{FF2B5EF4-FFF2-40B4-BE49-F238E27FC236}">
                <a16:creationId xmlns:a16="http://schemas.microsoft.com/office/drawing/2014/main" id="{0CC7DFA0-6B0F-48C5-8866-B9B84E489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E7D05C3D-D0B5-4137-85B9-DDE863926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40" y="4721117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Ver las imágenes de origen">
            <a:extLst>
              <a:ext uri="{FF2B5EF4-FFF2-40B4-BE49-F238E27FC236}">
                <a16:creationId xmlns:a16="http://schemas.microsoft.com/office/drawing/2014/main" id="{D97392CF-63B8-4E7F-8D18-DE754385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39" y="2602540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08C0DC3C-8011-4436-B01B-77BBD4674DAB}"/>
              </a:ext>
            </a:extLst>
          </p:cNvPr>
          <p:cNvCxnSpPr>
            <a:stCxn id="1034" idx="2"/>
          </p:cNvCxnSpPr>
          <p:nvPr/>
        </p:nvCxnSpPr>
        <p:spPr>
          <a:xfrm>
            <a:off x="2732233" y="5123065"/>
            <a:ext cx="2536881" cy="4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8E8581F6-C329-42CD-9945-7D7C0655C2C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732232" y="3004488"/>
            <a:ext cx="2536882" cy="2118577"/>
          </a:xfrm>
          <a:prstGeom prst="bentConnector3">
            <a:avLst>
              <a:gd name="adj1" fmla="val 801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Flecha: hacia la izquierda 41">
            <a:extLst>
              <a:ext uri="{FF2B5EF4-FFF2-40B4-BE49-F238E27FC236}">
                <a16:creationId xmlns:a16="http://schemas.microsoft.com/office/drawing/2014/main" id="{6EFD7FE3-2E50-4AFA-A0C6-F0567AF66732}"/>
              </a:ext>
            </a:extLst>
          </p:cNvPr>
          <p:cNvSpPr/>
          <p:nvPr/>
        </p:nvSpPr>
        <p:spPr>
          <a:xfrm>
            <a:off x="3948018" y="4062972"/>
            <a:ext cx="1321096" cy="404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 PWM</a:t>
            </a:r>
          </a:p>
        </p:txBody>
      </p:sp>
      <p:sp>
        <p:nvSpPr>
          <p:cNvPr id="1028" name="AutoShape 14">
            <a:extLst>
              <a:ext uri="{FF2B5EF4-FFF2-40B4-BE49-F238E27FC236}">
                <a16:creationId xmlns:a16="http://schemas.microsoft.com/office/drawing/2014/main" id="{96694C41-053B-48D0-AA64-8584DEA53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4568177C-1D45-4378-AF5A-F5F3E402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7" t="34219" r="30240" b="34961"/>
          <a:stretch/>
        </p:blipFill>
        <p:spPr bwMode="auto">
          <a:xfrm>
            <a:off x="2670783" y="585159"/>
            <a:ext cx="1395753" cy="10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Conector recto de flecha 1029">
            <a:extLst>
              <a:ext uri="{FF2B5EF4-FFF2-40B4-BE49-F238E27FC236}">
                <a16:creationId xmlns:a16="http://schemas.microsoft.com/office/drawing/2014/main" id="{F67B0F5A-8B83-41E3-9451-945AC21604E6}"/>
              </a:ext>
            </a:extLst>
          </p:cNvPr>
          <p:cNvCxnSpPr>
            <a:stCxn id="1040" idx="2"/>
            <a:endCxn id="10" idx="3"/>
          </p:cNvCxnSpPr>
          <p:nvPr/>
        </p:nvCxnSpPr>
        <p:spPr>
          <a:xfrm>
            <a:off x="3368660" y="1610737"/>
            <a:ext cx="21221" cy="206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2" name="Conector recto de flecha 1031">
            <a:extLst>
              <a:ext uri="{FF2B5EF4-FFF2-40B4-BE49-F238E27FC236}">
                <a16:creationId xmlns:a16="http://schemas.microsoft.com/office/drawing/2014/main" id="{EAAB913E-7C98-4E73-B982-0C737B31364B}"/>
              </a:ext>
            </a:extLst>
          </p:cNvPr>
          <p:cNvCxnSpPr>
            <a:stCxn id="1040" idx="3"/>
          </p:cNvCxnSpPr>
          <p:nvPr/>
        </p:nvCxnSpPr>
        <p:spPr>
          <a:xfrm>
            <a:off x="4066536" y="1097948"/>
            <a:ext cx="12025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E7D9F7F1-8C82-4A02-B6EF-54499C871224}"/>
              </a:ext>
            </a:extLst>
          </p:cNvPr>
          <p:cNvSpPr txBox="1"/>
          <p:nvPr/>
        </p:nvSpPr>
        <p:spPr>
          <a:xfrm>
            <a:off x="3442689" y="1556311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7.4 V - 850 mAh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0F7F39D-F860-43D1-ADA2-EE20858425A1}"/>
              </a:ext>
            </a:extLst>
          </p:cNvPr>
          <p:cNvSpPr txBox="1"/>
          <p:nvPr/>
        </p:nvSpPr>
        <p:spPr>
          <a:xfrm>
            <a:off x="2811924" y="4814969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Puente H doble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72CB832-DD0F-4BCB-9415-50491EA4CC38}"/>
              </a:ext>
            </a:extLst>
          </p:cNvPr>
          <p:cNvSpPr txBox="1"/>
          <p:nvPr/>
        </p:nvSpPr>
        <p:spPr>
          <a:xfrm>
            <a:off x="957745" y="200709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D942364-3140-49A4-BBEA-1662EBBE0D94}"/>
              </a:ext>
            </a:extLst>
          </p:cNvPr>
          <p:cNvSpPr txBox="1"/>
          <p:nvPr/>
        </p:nvSpPr>
        <p:spPr>
          <a:xfrm>
            <a:off x="1688194" y="199369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 </a:t>
            </a:r>
            <a:r>
              <a:rPr lang="es-MX" sz="1200" dirty="0" err="1"/>
              <a:t>ppr</a:t>
            </a:r>
            <a:endParaRPr lang="es-MX" sz="1200" dirty="0"/>
          </a:p>
        </p:txBody>
      </p:sp>
      <p:sp>
        <p:nvSpPr>
          <p:cNvPr id="1035" name="Rectángulo 1034">
            <a:extLst>
              <a:ext uri="{FF2B5EF4-FFF2-40B4-BE49-F238E27FC236}">
                <a16:creationId xmlns:a16="http://schemas.microsoft.com/office/drawing/2014/main" id="{6781A031-45DB-41A0-93C8-170E1AC3B228}"/>
              </a:ext>
            </a:extLst>
          </p:cNvPr>
          <p:cNvSpPr/>
          <p:nvPr/>
        </p:nvSpPr>
        <p:spPr>
          <a:xfrm>
            <a:off x="412410" y="4242447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5AABF21-F2C6-472D-A3D4-B0CFAC656EA8}"/>
              </a:ext>
            </a:extLst>
          </p:cNvPr>
          <p:cNvSpPr/>
          <p:nvPr/>
        </p:nvSpPr>
        <p:spPr>
          <a:xfrm>
            <a:off x="412410" y="2190133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479930A-328D-418C-AFFF-3FD62FADD4DE}"/>
              </a:ext>
            </a:extLst>
          </p:cNvPr>
          <p:cNvSpPr txBox="1"/>
          <p:nvPr/>
        </p:nvSpPr>
        <p:spPr>
          <a:xfrm>
            <a:off x="317268" y="188857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67 mm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3876167-B72D-4240-9F35-A35AEDA33303}"/>
              </a:ext>
            </a:extLst>
          </p:cNvPr>
          <p:cNvSpPr/>
          <p:nvPr/>
        </p:nvSpPr>
        <p:spPr>
          <a:xfrm>
            <a:off x="8708840" y="2984549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9FC0CDDE-A149-4BBE-81A9-2DAB6AD4F417}"/>
              </a:ext>
            </a:extLst>
          </p:cNvPr>
          <p:cNvSpPr/>
          <p:nvPr/>
        </p:nvSpPr>
        <p:spPr>
          <a:xfrm>
            <a:off x="10551261" y="3010244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CB3CEB6-4E11-4BAA-A55B-DC46DACD18A2}"/>
              </a:ext>
            </a:extLst>
          </p:cNvPr>
          <p:cNvSpPr/>
          <p:nvPr/>
        </p:nvSpPr>
        <p:spPr>
          <a:xfrm>
            <a:off x="8713124" y="2553326"/>
            <a:ext cx="2278343" cy="22407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F37F273-5050-4454-A696-B6795D08856B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852296" y="2553326"/>
            <a:ext cx="0" cy="22407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478E9FFA-7E8B-40B7-829B-E4E3F9C23E44}"/>
              </a:ext>
            </a:extLst>
          </p:cNvPr>
          <p:cNvSpPr/>
          <p:nvPr/>
        </p:nvSpPr>
        <p:spPr>
          <a:xfrm>
            <a:off x="9636052" y="1170416"/>
            <a:ext cx="432486" cy="13829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2F9A8E-9E14-4C0E-BEA8-31F15AFC5D76}"/>
              </a:ext>
            </a:extLst>
          </p:cNvPr>
          <p:cNvSpPr txBox="1"/>
          <p:nvPr/>
        </p:nvSpPr>
        <p:spPr>
          <a:xfrm>
            <a:off x="8876451" y="3429000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Encoder</a:t>
            </a:r>
            <a:br>
              <a:rPr lang="es-MX" sz="1200" dirty="0"/>
            </a:br>
            <a:r>
              <a:rPr lang="es-MX" sz="1200" dirty="0"/>
              <a:t>Izquierdo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A852713-E973-4A0B-AD2A-0211D688A161}"/>
              </a:ext>
            </a:extLst>
          </p:cNvPr>
          <p:cNvSpPr txBox="1"/>
          <p:nvPr/>
        </p:nvSpPr>
        <p:spPr>
          <a:xfrm>
            <a:off x="10068538" y="3429000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Encoder</a:t>
            </a:r>
            <a:br>
              <a:rPr lang="es-MX" sz="1200" dirty="0"/>
            </a:br>
            <a:r>
              <a:rPr lang="es-MX" sz="1200" dirty="0"/>
              <a:t>Derecho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1C27AC1-0A6D-4147-B64C-8225DF415F32}"/>
                  </a:ext>
                </a:extLst>
              </p:cNvPr>
              <p:cNvSpPr txBox="1"/>
              <p:nvPr/>
            </p:nvSpPr>
            <p:spPr>
              <a:xfrm>
                <a:off x="7922502" y="5297442"/>
                <a:ext cx="3859585" cy="149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𝐸𝑛𝑐𝑜𝑑𝑒𝑟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𝐼𝑧𝑞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&gt; 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𝐸𝑛𝑐𝑜𝑑𝑒𝑟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𝐷𝑒𝑟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  <a:p>
                <a:r>
                  <a:rPr lang="es-MX" dirty="0"/>
                  <a:t>Se reduce potencia del Motor Izquierdo</a:t>
                </a:r>
                <a:endParaRPr lang="es-MX" b="0" dirty="0"/>
              </a:p>
              <a:p>
                <a:r>
                  <a:rPr lang="es-MX" dirty="0"/>
                  <a:t>   </a:t>
                </a:r>
                <a:br>
                  <a:rPr lang="es-MX" dirty="0"/>
                </a:br>
                <a:endParaRPr lang="es-MX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1C27AC1-0A6D-4147-B64C-8225DF415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502" y="5297442"/>
                <a:ext cx="3859585" cy="1498744"/>
              </a:xfrm>
              <a:prstGeom prst="rect">
                <a:avLst/>
              </a:prstGeom>
              <a:blipFill>
                <a:blip r:embed="rId8"/>
                <a:stretch>
                  <a:fillRect l="-14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>
            <a:extLst>
              <a:ext uri="{FF2B5EF4-FFF2-40B4-BE49-F238E27FC236}">
                <a16:creationId xmlns:a16="http://schemas.microsoft.com/office/drawing/2014/main" id="{A8E423F7-5E59-4B28-AF6E-762E5B406397}"/>
              </a:ext>
            </a:extLst>
          </p:cNvPr>
          <p:cNvSpPr/>
          <p:nvPr/>
        </p:nvSpPr>
        <p:spPr>
          <a:xfrm>
            <a:off x="8229600" y="3338303"/>
            <a:ext cx="262999" cy="9959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7C5FD625-D210-47C2-9A3D-904E39F14F71}"/>
              </a:ext>
            </a:extLst>
          </p:cNvPr>
          <p:cNvSpPr/>
          <p:nvPr/>
        </p:nvSpPr>
        <p:spPr>
          <a:xfrm>
            <a:off x="11298052" y="3004489"/>
            <a:ext cx="308141" cy="1329746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1E49A0E-7C5A-4D27-A8DA-A930ECBEA0DB}"/>
              </a:ext>
            </a:extLst>
          </p:cNvPr>
          <p:cNvSpPr/>
          <p:nvPr/>
        </p:nvSpPr>
        <p:spPr>
          <a:xfrm>
            <a:off x="8230612" y="2963429"/>
            <a:ext cx="261988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81ABBCA-B2CE-4D3A-8EA4-A42AF12B8F37}"/>
              </a:ext>
            </a:extLst>
          </p:cNvPr>
          <p:cNvSpPr txBox="1"/>
          <p:nvPr/>
        </p:nvSpPr>
        <p:spPr>
          <a:xfrm>
            <a:off x="8486583" y="27687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un robot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BCDD987-3727-4029-9587-75E3639AF58A}"/>
              </a:ext>
            </a:extLst>
          </p:cNvPr>
          <p:cNvSpPr txBox="1"/>
          <p:nvPr/>
        </p:nvSpPr>
        <p:spPr>
          <a:xfrm>
            <a:off x="7916319" y="2536530"/>
            <a:ext cx="8435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/>
              <a:t>Disminuye</a:t>
            </a:r>
          </a:p>
          <a:p>
            <a:r>
              <a:rPr lang="es-MX" sz="1050" dirty="0"/>
              <a:t>potencia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90659F1-DBC9-432C-9288-449D03C339BD}"/>
              </a:ext>
            </a:extLst>
          </p:cNvPr>
          <p:cNvSpPr txBox="1"/>
          <p:nvPr/>
        </p:nvSpPr>
        <p:spPr>
          <a:xfrm>
            <a:off x="11031181" y="2560260"/>
            <a:ext cx="7729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/>
              <a:t>Potencia</a:t>
            </a:r>
          </a:p>
          <a:p>
            <a:r>
              <a:rPr lang="es-MX" sz="1050" dirty="0" err="1"/>
              <a:t>Maxima</a:t>
            </a:r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4183564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5166704" y="870203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79CCB8-C271-4B84-A0D7-FE8191A4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581" y="4544635"/>
            <a:ext cx="962113" cy="174760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9F14BE6-3974-4BE9-BF3A-39F4C18413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36" y="2406916"/>
            <a:ext cx="962113" cy="1747606"/>
          </a:xfrm>
          <a:prstGeom prst="rect">
            <a:avLst/>
          </a:prstGeom>
        </p:spPr>
      </p:pic>
      <p:pic>
        <p:nvPicPr>
          <p:cNvPr id="10" name="Picture 2" descr="Ver las imágenes de origen">
            <a:extLst>
              <a:ext uri="{FF2B5EF4-FFF2-40B4-BE49-F238E27FC236}">
                <a16:creationId xmlns:a16="http://schemas.microsoft.com/office/drawing/2014/main" id="{1156F703-FF57-4162-90AF-12D58C9C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29333" y="3673686"/>
            <a:ext cx="1321096" cy="13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871E961E-9D48-4335-8E4D-DC7C6CEBD2EB}"/>
              </a:ext>
            </a:extLst>
          </p:cNvPr>
          <p:cNvCxnSpPr>
            <a:stCxn id="10" idx="0"/>
            <a:endCxn id="39" idx="3"/>
          </p:cNvCxnSpPr>
          <p:nvPr/>
        </p:nvCxnSpPr>
        <p:spPr>
          <a:xfrm rot="10800000">
            <a:off x="1735049" y="3280720"/>
            <a:ext cx="994284" cy="10535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05C881CB-DCDB-43D5-BE9B-C4C8A025CF54}"/>
              </a:ext>
            </a:extLst>
          </p:cNvPr>
          <p:cNvCxnSpPr>
            <a:stCxn id="10" idx="0"/>
            <a:endCxn id="5" idx="3"/>
          </p:cNvCxnSpPr>
          <p:nvPr/>
        </p:nvCxnSpPr>
        <p:spPr>
          <a:xfrm rot="10800000" flipV="1">
            <a:off x="1722695" y="4334234"/>
            <a:ext cx="1006639" cy="1084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0065307E-2FCA-4199-AF80-40EFE9A4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535184" y="2547713"/>
            <a:ext cx="873804" cy="471854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454E81F3-EBF4-4C6C-BBC8-FC851B4A55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62197" y="4708538"/>
            <a:ext cx="873804" cy="471854"/>
          </a:xfrm>
          <a:prstGeom prst="rect">
            <a:avLst/>
          </a:prstGeom>
        </p:spPr>
      </p:pic>
      <p:sp>
        <p:nvSpPr>
          <p:cNvPr id="43" name="AutoShape 4" descr="Ver las imágenes de origen">
            <a:extLst>
              <a:ext uri="{FF2B5EF4-FFF2-40B4-BE49-F238E27FC236}">
                <a16:creationId xmlns:a16="http://schemas.microsoft.com/office/drawing/2014/main" id="{0CC7DFA0-6B0F-48C5-8866-B9B84E489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34" name="Picture 10" descr="Ver las imágenes de origen">
            <a:extLst>
              <a:ext uri="{FF2B5EF4-FFF2-40B4-BE49-F238E27FC236}">
                <a16:creationId xmlns:a16="http://schemas.microsoft.com/office/drawing/2014/main" id="{E7D05C3D-D0B5-4137-85B9-DDE863926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40" y="4721117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Ver las imágenes de origen">
            <a:extLst>
              <a:ext uri="{FF2B5EF4-FFF2-40B4-BE49-F238E27FC236}">
                <a16:creationId xmlns:a16="http://schemas.microsoft.com/office/drawing/2014/main" id="{D97392CF-63B8-4E7F-8D18-DE754385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0" t="18201" b="23279"/>
          <a:stretch/>
        </p:blipFill>
        <p:spPr bwMode="auto">
          <a:xfrm rot="17523629">
            <a:off x="2101239" y="2602540"/>
            <a:ext cx="720368" cy="5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08C0DC3C-8011-4436-B01B-77BBD4674DAB}"/>
              </a:ext>
            </a:extLst>
          </p:cNvPr>
          <p:cNvCxnSpPr>
            <a:stCxn id="1034" idx="2"/>
          </p:cNvCxnSpPr>
          <p:nvPr/>
        </p:nvCxnSpPr>
        <p:spPr>
          <a:xfrm>
            <a:off x="2732233" y="5123065"/>
            <a:ext cx="2536881" cy="4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24" name="Conector: angular 1023">
            <a:extLst>
              <a:ext uri="{FF2B5EF4-FFF2-40B4-BE49-F238E27FC236}">
                <a16:creationId xmlns:a16="http://schemas.microsoft.com/office/drawing/2014/main" id="{8E8581F6-C329-42CD-9945-7D7C0655C2C2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2732232" y="3004488"/>
            <a:ext cx="2536882" cy="2118577"/>
          </a:xfrm>
          <a:prstGeom prst="bentConnector3">
            <a:avLst>
              <a:gd name="adj1" fmla="val 801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Flecha: hacia la izquierda 41">
            <a:extLst>
              <a:ext uri="{FF2B5EF4-FFF2-40B4-BE49-F238E27FC236}">
                <a16:creationId xmlns:a16="http://schemas.microsoft.com/office/drawing/2014/main" id="{6EFD7FE3-2E50-4AFA-A0C6-F0567AF66732}"/>
              </a:ext>
            </a:extLst>
          </p:cNvPr>
          <p:cNvSpPr/>
          <p:nvPr/>
        </p:nvSpPr>
        <p:spPr>
          <a:xfrm>
            <a:off x="3948018" y="4062972"/>
            <a:ext cx="1321096" cy="404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4 PWM</a:t>
            </a:r>
          </a:p>
        </p:txBody>
      </p:sp>
      <p:sp>
        <p:nvSpPr>
          <p:cNvPr id="1028" name="AutoShape 14">
            <a:extLst>
              <a:ext uri="{FF2B5EF4-FFF2-40B4-BE49-F238E27FC236}">
                <a16:creationId xmlns:a16="http://schemas.microsoft.com/office/drawing/2014/main" id="{96694C41-053B-48D0-AA64-8584DEA53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40" name="Picture 16" descr="Ver las imágenes de origen">
            <a:extLst>
              <a:ext uri="{FF2B5EF4-FFF2-40B4-BE49-F238E27FC236}">
                <a16:creationId xmlns:a16="http://schemas.microsoft.com/office/drawing/2014/main" id="{4568177C-1D45-4378-AF5A-F5F3E4025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7" t="34219" r="30240" b="34961"/>
          <a:stretch/>
        </p:blipFill>
        <p:spPr bwMode="auto">
          <a:xfrm>
            <a:off x="2670783" y="585159"/>
            <a:ext cx="1395753" cy="10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Conector recto de flecha 1029">
            <a:extLst>
              <a:ext uri="{FF2B5EF4-FFF2-40B4-BE49-F238E27FC236}">
                <a16:creationId xmlns:a16="http://schemas.microsoft.com/office/drawing/2014/main" id="{F67B0F5A-8B83-41E3-9451-945AC21604E6}"/>
              </a:ext>
            </a:extLst>
          </p:cNvPr>
          <p:cNvCxnSpPr>
            <a:stCxn id="1040" idx="2"/>
            <a:endCxn id="10" idx="3"/>
          </p:cNvCxnSpPr>
          <p:nvPr/>
        </p:nvCxnSpPr>
        <p:spPr>
          <a:xfrm>
            <a:off x="3368660" y="1610737"/>
            <a:ext cx="21221" cy="2062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2" name="Conector recto de flecha 1031">
            <a:extLst>
              <a:ext uri="{FF2B5EF4-FFF2-40B4-BE49-F238E27FC236}">
                <a16:creationId xmlns:a16="http://schemas.microsoft.com/office/drawing/2014/main" id="{EAAB913E-7C98-4E73-B982-0C737B31364B}"/>
              </a:ext>
            </a:extLst>
          </p:cNvPr>
          <p:cNvCxnSpPr>
            <a:stCxn id="1040" idx="3"/>
          </p:cNvCxnSpPr>
          <p:nvPr/>
        </p:nvCxnSpPr>
        <p:spPr>
          <a:xfrm>
            <a:off x="4066536" y="1097948"/>
            <a:ext cx="12025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33" name="CuadroTexto 1032">
            <a:extLst>
              <a:ext uri="{FF2B5EF4-FFF2-40B4-BE49-F238E27FC236}">
                <a16:creationId xmlns:a16="http://schemas.microsoft.com/office/drawing/2014/main" id="{E7D9F7F1-8C82-4A02-B6EF-54499C871224}"/>
              </a:ext>
            </a:extLst>
          </p:cNvPr>
          <p:cNvSpPr txBox="1"/>
          <p:nvPr/>
        </p:nvSpPr>
        <p:spPr>
          <a:xfrm>
            <a:off x="3442689" y="1556311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7.4 V - 850 mAh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0F7F39D-F860-43D1-ADA2-EE20858425A1}"/>
              </a:ext>
            </a:extLst>
          </p:cNvPr>
          <p:cNvSpPr txBox="1"/>
          <p:nvPr/>
        </p:nvSpPr>
        <p:spPr>
          <a:xfrm>
            <a:off x="2811924" y="4814969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Puente H doble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72CB832-DD0F-4BCB-9415-50491EA4CC38}"/>
              </a:ext>
            </a:extLst>
          </p:cNvPr>
          <p:cNvSpPr txBox="1"/>
          <p:nvPr/>
        </p:nvSpPr>
        <p:spPr>
          <a:xfrm>
            <a:off x="957745" y="200709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120:1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D942364-3140-49A4-BBEA-1662EBBE0D94}"/>
              </a:ext>
            </a:extLst>
          </p:cNvPr>
          <p:cNvSpPr txBox="1"/>
          <p:nvPr/>
        </p:nvSpPr>
        <p:spPr>
          <a:xfrm>
            <a:off x="1688194" y="199369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20 </a:t>
            </a:r>
            <a:r>
              <a:rPr lang="es-MX" sz="1200" dirty="0" err="1"/>
              <a:t>ppr</a:t>
            </a:r>
            <a:endParaRPr lang="es-MX" sz="1200" dirty="0"/>
          </a:p>
        </p:txBody>
      </p:sp>
      <p:sp>
        <p:nvSpPr>
          <p:cNvPr id="1035" name="Rectángulo 1034">
            <a:extLst>
              <a:ext uri="{FF2B5EF4-FFF2-40B4-BE49-F238E27FC236}">
                <a16:creationId xmlns:a16="http://schemas.microsoft.com/office/drawing/2014/main" id="{6781A031-45DB-41A0-93C8-170E1AC3B228}"/>
              </a:ext>
            </a:extLst>
          </p:cNvPr>
          <p:cNvSpPr/>
          <p:nvPr/>
        </p:nvSpPr>
        <p:spPr>
          <a:xfrm>
            <a:off x="412410" y="4242447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5AABF21-F2C6-472D-A3D4-B0CFAC656EA8}"/>
              </a:ext>
            </a:extLst>
          </p:cNvPr>
          <p:cNvSpPr/>
          <p:nvPr/>
        </p:nvSpPr>
        <p:spPr>
          <a:xfrm>
            <a:off x="412410" y="2190133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479930A-328D-418C-AFFF-3FD62FADD4DE}"/>
              </a:ext>
            </a:extLst>
          </p:cNvPr>
          <p:cNvSpPr txBox="1"/>
          <p:nvPr/>
        </p:nvSpPr>
        <p:spPr>
          <a:xfrm>
            <a:off x="317268" y="1888574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67 mm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D3876167-B72D-4240-9F35-A35AEDA33303}"/>
              </a:ext>
            </a:extLst>
          </p:cNvPr>
          <p:cNvSpPr/>
          <p:nvPr/>
        </p:nvSpPr>
        <p:spPr>
          <a:xfrm>
            <a:off x="8708840" y="2984549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9FC0CDDE-A149-4BBE-81A9-2DAB6AD4F417}"/>
              </a:ext>
            </a:extLst>
          </p:cNvPr>
          <p:cNvSpPr/>
          <p:nvPr/>
        </p:nvSpPr>
        <p:spPr>
          <a:xfrm>
            <a:off x="10551261" y="3010244"/>
            <a:ext cx="448279" cy="1326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CB3CEB6-4E11-4BAA-A55B-DC46DACD18A2}"/>
              </a:ext>
            </a:extLst>
          </p:cNvPr>
          <p:cNvSpPr/>
          <p:nvPr/>
        </p:nvSpPr>
        <p:spPr>
          <a:xfrm>
            <a:off x="8713124" y="2553326"/>
            <a:ext cx="2278343" cy="22407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F37F273-5050-4454-A696-B6795D08856B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852296" y="2553326"/>
            <a:ext cx="0" cy="22407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478E9FFA-7E8B-40B7-829B-E4E3F9C23E44}"/>
              </a:ext>
            </a:extLst>
          </p:cNvPr>
          <p:cNvSpPr/>
          <p:nvPr/>
        </p:nvSpPr>
        <p:spPr>
          <a:xfrm>
            <a:off x="9636052" y="1170416"/>
            <a:ext cx="432486" cy="13829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2F9A8E-9E14-4C0E-BEA8-31F15AFC5D76}"/>
              </a:ext>
            </a:extLst>
          </p:cNvPr>
          <p:cNvSpPr txBox="1"/>
          <p:nvPr/>
        </p:nvSpPr>
        <p:spPr>
          <a:xfrm>
            <a:off x="8876451" y="3429000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Encoder</a:t>
            </a:r>
            <a:br>
              <a:rPr lang="es-MX" sz="1200" dirty="0"/>
            </a:br>
            <a:r>
              <a:rPr lang="es-MX" sz="1200" dirty="0"/>
              <a:t>Izquierdo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A852713-E973-4A0B-AD2A-0211D688A161}"/>
              </a:ext>
            </a:extLst>
          </p:cNvPr>
          <p:cNvSpPr txBox="1"/>
          <p:nvPr/>
        </p:nvSpPr>
        <p:spPr>
          <a:xfrm>
            <a:off x="10068538" y="3429000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/>
              <a:t>Encoder</a:t>
            </a:r>
            <a:br>
              <a:rPr lang="es-MX" sz="1200" dirty="0"/>
            </a:br>
            <a:r>
              <a:rPr lang="es-MX" sz="1200" dirty="0"/>
              <a:t>Derecho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1C27AC1-0A6D-4147-B64C-8225DF415F32}"/>
                  </a:ext>
                </a:extLst>
              </p:cNvPr>
              <p:cNvSpPr txBox="1"/>
              <p:nvPr/>
            </p:nvSpPr>
            <p:spPr>
              <a:xfrm>
                <a:off x="7922502" y="5297442"/>
                <a:ext cx="3859585" cy="149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𝐸𝑛𝑐𝑜𝑑𝑒𝑟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𝐼𝑧𝑞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&lt; 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𝐸𝑛𝑐𝑜𝑑𝑒𝑟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𝐷𝑒𝑟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  <a:p>
                <a:r>
                  <a:rPr lang="es-MX" dirty="0"/>
                  <a:t>Se reduce potencia del Motor Derecho</a:t>
                </a:r>
                <a:endParaRPr lang="es-MX" b="0" dirty="0"/>
              </a:p>
              <a:p>
                <a:r>
                  <a:rPr lang="es-MX" dirty="0"/>
                  <a:t>   </a:t>
                </a:r>
                <a:br>
                  <a:rPr lang="es-MX" dirty="0"/>
                </a:br>
                <a:endParaRPr lang="es-MX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1C27AC1-0A6D-4147-B64C-8225DF415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502" y="5297442"/>
                <a:ext cx="3859585" cy="1498744"/>
              </a:xfrm>
              <a:prstGeom prst="rect">
                <a:avLst/>
              </a:prstGeom>
              <a:blipFill>
                <a:blip r:embed="rId8"/>
                <a:stretch>
                  <a:fillRect l="-142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>
            <a:extLst>
              <a:ext uri="{FF2B5EF4-FFF2-40B4-BE49-F238E27FC236}">
                <a16:creationId xmlns:a16="http://schemas.microsoft.com/office/drawing/2014/main" id="{A8E423F7-5E59-4B28-AF6E-762E5B406397}"/>
              </a:ext>
            </a:extLst>
          </p:cNvPr>
          <p:cNvSpPr/>
          <p:nvPr/>
        </p:nvSpPr>
        <p:spPr>
          <a:xfrm>
            <a:off x="11275404" y="3349653"/>
            <a:ext cx="262999" cy="9959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7C5FD625-D210-47C2-9A3D-904E39F14F71}"/>
              </a:ext>
            </a:extLst>
          </p:cNvPr>
          <p:cNvSpPr/>
          <p:nvPr/>
        </p:nvSpPr>
        <p:spPr>
          <a:xfrm>
            <a:off x="8191678" y="3004488"/>
            <a:ext cx="308141" cy="1329746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1E49A0E-7C5A-4D27-A8DA-A930ECBEA0DB}"/>
              </a:ext>
            </a:extLst>
          </p:cNvPr>
          <p:cNvSpPr/>
          <p:nvPr/>
        </p:nvSpPr>
        <p:spPr>
          <a:xfrm>
            <a:off x="11276416" y="2974779"/>
            <a:ext cx="261988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EC6EDE6-4F43-41BF-963A-FEA7C855B8AD}"/>
              </a:ext>
            </a:extLst>
          </p:cNvPr>
          <p:cNvSpPr txBox="1"/>
          <p:nvPr/>
        </p:nvSpPr>
        <p:spPr>
          <a:xfrm>
            <a:off x="8486583" y="27687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un robot</a:t>
            </a:r>
          </a:p>
        </p:txBody>
      </p:sp>
    </p:spTree>
    <p:extLst>
      <p:ext uri="{BB962C8B-B14F-4D97-AF65-F5344CB8AC3E}">
        <p14:creationId xmlns:p14="http://schemas.microsoft.com/office/powerpoint/2010/main" val="51982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adroTexto 36">
            <a:extLst>
              <a:ext uri="{FF2B5EF4-FFF2-40B4-BE49-F238E27FC236}">
                <a16:creationId xmlns:a16="http://schemas.microsoft.com/office/drawing/2014/main" id="{F26AF340-1E92-4154-97B1-F58084DCB073}"/>
              </a:ext>
            </a:extLst>
          </p:cNvPr>
          <p:cNvSpPr txBox="1"/>
          <p:nvPr/>
        </p:nvSpPr>
        <p:spPr>
          <a:xfrm>
            <a:off x="4864733" y="202737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Control de un robot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0252509-FC73-4C1B-95A2-16FA95EC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21423" y="1876689"/>
            <a:ext cx="1714477" cy="2712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40E1D3DA-F4D0-4266-B498-DC34A4B03625}"/>
                  </a:ext>
                </a:extLst>
              </p:cNvPr>
              <p:cNvSpPr/>
              <p:nvPr/>
            </p:nvSpPr>
            <p:spPr>
              <a:xfrm>
                <a:off x="2168756" y="4659868"/>
                <a:ext cx="1857343" cy="8896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𝐷𝑖𝑓</m:t>
                      </m:r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MX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b="0" i="1" smtClean="0">
                              <a:latin typeface="Cambria Math" panose="02040503050406030204" pitchFamily="18" charset="0"/>
                            </a:rPr>
                            <m:t>𝐸𝑛𝑐</m:t>
                          </m:r>
                        </m:e>
                        <m:sub>
                          <m:r>
                            <a:rPr lang="es-MX" sz="1100" b="0" i="1" smtClean="0">
                              <a:latin typeface="Cambria Math" panose="02040503050406030204" pitchFamily="18" charset="0"/>
                            </a:rPr>
                            <m:t>𝐼𝑧𝑞</m:t>
                          </m:r>
                        </m:sub>
                      </m:sSub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s-MX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100" b="0" i="1" smtClean="0">
                              <a:latin typeface="Cambria Math" panose="02040503050406030204" pitchFamily="18" charset="0"/>
                            </a:rPr>
                            <m:t>𝐸𝑛𝑐</m:t>
                          </m:r>
                        </m:e>
                        <m:sub>
                          <m:r>
                            <a:rPr lang="es-MX" sz="1100" b="0" i="1" smtClean="0">
                              <a:latin typeface="Cambria Math" panose="02040503050406030204" pitchFamily="18" charset="0"/>
                            </a:rPr>
                            <m:t>𝐷𝑒𝑟</m:t>
                          </m:r>
                        </m:sub>
                      </m:sSub>
                    </m:oMath>
                  </m:oMathPara>
                </a14:m>
                <a:endParaRPr lang="es-MX" sz="1100" dirty="0"/>
              </a:p>
            </p:txBody>
          </p:sp>
        </mc:Choice>
        <mc:Fallback xmlns=""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40E1D3DA-F4D0-4266-B498-DC34A4B03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756" y="4659868"/>
                <a:ext cx="1857343" cy="8896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4E94E035-7F6F-461B-9E47-CD15E3C67507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6368808" y="4090086"/>
            <a:ext cx="2342711" cy="1014624"/>
          </a:xfrm>
          <a:prstGeom prst="bentConnector3">
            <a:avLst>
              <a:gd name="adj1" fmla="val 4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ángulo: esquinas redondeadas 60">
                <a:extLst>
                  <a:ext uri="{FF2B5EF4-FFF2-40B4-BE49-F238E27FC236}">
                    <a16:creationId xmlns:a16="http://schemas.microsoft.com/office/drawing/2014/main" id="{A2F7BBE4-ADDF-43A2-B62F-AF00068FBC91}"/>
                  </a:ext>
                </a:extLst>
              </p:cNvPr>
              <p:cNvSpPr/>
              <p:nvPr/>
            </p:nvSpPr>
            <p:spPr>
              <a:xfrm>
                <a:off x="2168756" y="2790339"/>
                <a:ext cx="1857343" cy="8896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𝑃𝐼𝐷</m:t>
                      </m:r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𝐷𝑖𝑓</m:t>
                      </m:r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s-MX" sz="1100" dirty="0"/>
              </a:p>
            </p:txBody>
          </p:sp>
        </mc:Choice>
        <mc:Fallback xmlns="">
          <p:sp>
            <p:nvSpPr>
              <p:cNvPr id="61" name="Rectángulo: esquinas redondeadas 60">
                <a:extLst>
                  <a:ext uri="{FF2B5EF4-FFF2-40B4-BE49-F238E27FC236}">
                    <a16:creationId xmlns:a16="http://schemas.microsoft.com/office/drawing/2014/main" id="{A2F7BBE4-ADDF-43A2-B62F-AF00068FB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756" y="2790339"/>
                <a:ext cx="1857343" cy="8896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06F1CC0-CBFB-4F74-80DA-0FC3E3594711}"/>
              </a:ext>
            </a:extLst>
          </p:cNvPr>
          <p:cNvCxnSpPr>
            <a:stCxn id="9" idx="0"/>
            <a:endCxn id="61" idx="2"/>
          </p:cNvCxnSpPr>
          <p:nvPr/>
        </p:nvCxnSpPr>
        <p:spPr>
          <a:xfrm flipV="1">
            <a:off x="3097428" y="3680025"/>
            <a:ext cx="0" cy="97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ángulo: esquinas redondeadas 70">
                <a:extLst>
                  <a:ext uri="{FF2B5EF4-FFF2-40B4-BE49-F238E27FC236}">
                    <a16:creationId xmlns:a16="http://schemas.microsoft.com/office/drawing/2014/main" id="{4B4DB736-A54F-4B9F-9CC0-CF013F25744E}"/>
                  </a:ext>
                </a:extLst>
              </p:cNvPr>
              <p:cNvSpPr/>
              <p:nvPr/>
            </p:nvSpPr>
            <p:spPr>
              <a:xfrm>
                <a:off x="4511464" y="2790339"/>
                <a:ext cx="1857343" cy="8896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𝐶𝑜𝑛𝑡𝑟𝑜𝑙</m:t>
                      </m:r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𝑃𝑊𝑀</m:t>
                      </m:r>
                    </m:oMath>
                  </m:oMathPara>
                </a14:m>
                <a:endParaRPr lang="es-MX" sz="1100" dirty="0"/>
              </a:p>
            </p:txBody>
          </p:sp>
        </mc:Choice>
        <mc:Fallback xmlns="">
          <p:sp>
            <p:nvSpPr>
              <p:cNvPr id="71" name="Rectángulo: esquinas redondeadas 70">
                <a:extLst>
                  <a:ext uri="{FF2B5EF4-FFF2-40B4-BE49-F238E27FC236}">
                    <a16:creationId xmlns:a16="http://schemas.microsoft.com/office/drawing/2014/main" id="{4B4DB736-A54F-4B9F-9CC0-CF013F257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464" y="2790339"/>
                <a:ext cx="1857343" cy="8896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400E7A70-C18F-4ACE-99A9-FCEE7CF597E6}"/>
              </a:ext>
            </a:extLst>
          </p:cNvPr>
          <p:cNvCxnSpPr>
            <a:stCxn id="61" idx="3"/>
            <a:endCxn id="71" idx="1"/>
          </p:cNvCxnSpPr>
          <p:nvPr/>
        </p:nvCxnSpPr>
        <p:spPr>
          <a:xfrm>
            <a:off x="4026099" y="3235182"/>
            <a:ext cx="4853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CCD2240A-6CBB-4082-8C04-250BE9952A6D}"/>
              </a:ext>
            </a:extLst>
          </p:cNvPr>
          <p:cNvCxnSpPr>
            <a:stCxn id="71" idx="3"/>
            <a:endCxn id="8" idx="2"/>
          </p:cNvCxnSpPr>
          <p:nvPr/>
        </p:nvCxnSpPr>
        <p:spPr>
          <a:xfrm flipV="1">
            <a:off x="6368807" y="3232850"/>
            <a:ext cx="1553695" cy="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787BD32F-06DA-4EE5-A675-3C9FA0DE0D79}"/>
              </a:ext>
            </a:extLst>
          </p:cNvPr>
          <p:cNvSpPr txBox="1"/>
          <p:nvPr/>
        </p:nvSpPr>
        <p:spPr>
          <a:xfrm>
            <a:off x="5267087" y="1127206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Lazo cerrado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EEA5655B-8E33-424A-B910-1A98E1075968}"/>
              </a:ext>
            </a:extLst>
          </p:cNvPr>
          <p:cNvSpPr txBox="1"/>
          <p:nvPr/>
        </p:nvSpPr>
        <p:spPr>
          <a:xfrm>
            <a:off x="5267087" y="400564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100mS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563462BA-6D67-45D8-94C3-4574F2577DDB}"/>
              </a:ext>
            </a:extLst>
          </p:cNvPr>
          <p:cNvSpPr txBox="1"/>
          <p:nvPr/>
        </p:nvSpPr>
        <p:spPr>
          <a:xfrm>
            <a:off x="9625914" y="2787088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Movimiento Recto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ángulo: esquinas redondeadas 82">
                <a:extLst>
                  <a:ext uri="{FF2B5EF4-FFF2-40B4-BE49-F238E27FC236}">
                    <a16:creationId xmlns:a16="http://schemas.microsoft.com/office/drawing/2014/main" id="{17265A13-9B70-461C-A679-F6DF13E3DAE7}"/>
                  </a:ext>
                </a:extLst>
              </p:cNvPr>
              <p:cNvSpPr/>
              <p:nvPr/>
            </p:nvSpPr>
            <p:spPr>
              <a:xfrm>
                <a:off x="4511464" y="4659867"/>
                <a:ext cx="1857343" cy="8896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100" b="0" i="1" smtClean="0">
                          <a:latin typeface="Cambria Math" panose="02040503050406030204" pitchFamily="18" charset="0"/>
                        </a:rPr>
                        <m:t>𝐸𝑛𝑐𝑜𝑑𝑒𝑟𝑠</m:t>
                      </m:r>
                    </m:oMath>
                  </m:oMathPara>
                </a14:m>
                <a:endParaRPr lang="es-MX" sz="1100" dirty="0"/>
              </a:p>
            </p:txBody>
          </p:sp>
        </mc:Choice>
        <mc:Fallback xmlns="">
          <p:sp>
            <p:nvSpPr>
              <p:cNvPr id="83" name="Rectángulo: esquinas redondeadas 82">
                <a:extLst>
                  <a:ext uri="{FF2B5EF4-FFF2-40B4-BE49-F238E27FC236}">
                    <a16:creationId xmlns:a16="http://schemas.microsoft.com/office/drawing/2014/main" id="{17265A13-9B70-461C-A679-F6DF13E3D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464" y="4659867"/>
                <a:ext cx="1857343" cy="88968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6B4B73E4-14A0-45A8-B1E8-CF7CD8ACC4A9}"/>
              </a:ext>
            </a:extLst>
          </p:cNvPr>
          <p:cNvCxnSpPr>
            <a:stCxn id="83" idx="1"/>
            <a:endCxn id="9" idx="3"/>
          </p:cNvCxnSpPr>
          <p:nvPr/>
        </p:nvCxnSpPr>
        <p:spPr>
          <a:xfrm flipH="1">
            <a:off x="4026099" y="5104710"/>
            <a:ext cx="4853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40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PIC16F18877 </a:t>
            </a:r>
            <a:r>
              <a:rPr lang="es-MX" dirty="0"/>
              <a:t>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56 Kb Program Memory</a:t>
            </a:r>
          </a:p>
          <a:p>
            <a:r>
              <a:rPr lang="en-US" dirty="0"/>
              <a:t>8 </a:t>
            </a:r>
            <a:r>
              <a:rPr lang="en-US" dirty="0" err="1"/>
              <a:t>Mhz</a:t>
            </a:r>
            <a:r>
              <a:rPr lang="en-US" dirty="0"/>
              <a:t> CPU Speed (32 </a:t>
            </a:r>
            <a:r>
              <a:rPr lang="en-US" dirty="0" err="1"/>
              <a:t>Mhz</a:t>
            </a:r>
            <a:r>
              <a:rPr lang="en-US" dirty="0"/>
              <a:t>)</a:t>
            </a:r>
          </a:p>
          <a:p>
            <a:r>
              <a:rPr lang="en-US" dirty="0"/>
              <a:t>4 kb SRAM</a:t>
            </a:r>
          </a:p>
          <a:p>
            <a:r>
              <a:rPr lang="en-US" dirty="0"/>
              <a:t>1-USART,2-SPI,2-I2C</a:t>
            </a:r>
          </a:p>
          <a:p>
            <a:r>
              <a:rPr lang="en-US" dirty="0"/>
              <a:t>5-CCP</a:t>
            </a:r>
          </a:p>
          <a:p>
            <a:r>
              <a:rPr lang="en-US" dirty="0"/>
              <a:t>Timers 3 x 8-bit ,4 x 16-bit</a:t>
            </a:r>
          </a:p>
          <a:p>
            <a:r>
              <a:rPr lang="en-US" dirty="0"/>
              <a:t>ADC2 10-bit resolution</a:t>
            </a:r>
          </a:p>
          <a:p>
            <a:r>
              <a:rPr lang="en-US" dirty="0"/>
              <a:t>CWG (Complementary Waveform Generator)</a:t>
            </a:r>
          </a:p>
          <a:p>
            <a:r>
              <a:rPr lang="en-US" dirty="0"/>
              <a:t>DSM (Data Signal Modulator)</a:t>
            </a:r>
          </a:p>
          <a:p>
            <a:r>
              <a:rPr lang="en-US" dirty="0"/>
              <a:t>ZCD (Zero Cross Detect)</a:t>
            </a:r>
          </a:p>
          <a:p>
            <a:r>
              <a:rPr lang="en-US" dirty="0"/>
              <a:t>CRC ( Cyclical Redundancy Check)</a:t>
            </a:r>
          </a:p>
          <a:p>
            <a:r>
              <a:rPr lang="en-US" dirty="0"/>
              <a:t>And more.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3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9712" t="17609" r="18096" b="9772"/>
          <a:stretch/>
        </p:blipFill>
        <p:spPr>
          <a:xfrm rot="5400000">
            <a:off x="3392417" y="1555041"/>
            <a:ext cx="5390060" cy="521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MPLAB X IDE</a:t>
            </a:r>
          </a:p>
          <a:p>
            <a:r>
              <a:rPr lang="en-US" dirty="0"/>
              <a:t>Code Configurator</a:t>
            </a:r>
          </a:p>
          <a:p>
            <a:r>
              <a:rPr lang="en-US" dirty="0"/>
              <a:t>XC8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2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er las imágenes de orige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373" y="4064830"/>
            <a:ext cx="2000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463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Presión diferencial</a:t>
            </a:r>
          </a:p>
        </p:txBody>
      </p:sp>
    </p:spTree>
    <p:extLst>
      <p:ext uri="{BB962C8B-B14F-4D97-AF65-F5344CB8AC3E}">
        <p14:creationId xmlns:p14="http://schemas.microsoft.com/office/powerpoint/2010/main" val="37825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488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Temperatura LM45A</a:t>
            </a:r>
          </a:p>
          <a:p>
            <a:r>
              <a:rPr lang="es-MX" dirty="0"/>
              <a:t>Y visualización 4 </a:t>
            </a:r>
            <a:r>
              <a:rPr lang="es-MX" dirty="0" err="1"/>
              <a:t>display</a:t>
            </a:r>
            <a:r>
              <a:rPr lang="es-MX" dirty="0"/>
              <a:t> de 7 segmentos</a:t>
            </a:r>
          </a:p>
        </p:txBody>
      </p:sp>
      <p:pic>
        <p:nvPicPr>
          <p:cNvPr id="2" name="Picture 2" descr="Ver las imágenes de origen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9" b="11739"/>
          <a:stretch/>
        </p:blipFill>
        <p:spPr bwMode="auto">
          <a:xfrm rot="10800000">
            <a:off x="6317671" y="4619624"/>
            <a:ext cx="1765959" cy="131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31882" r="13334" b="31606"/>
          <a:stretch/>
        </p:blipFill>
        <p:spPr bwMode="auto">
          <a:xfrm rot="5400000">
            <a:off x="6276137" y="2757854"/>
            <a:ext cx="1207818" cy="6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las imágenes de orige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4" t="28793" r="40612" b="22296"/>
          <a:stretch/>
        </p:blipFill>
        <p:spPr bwMode="auto">
          <a:xfrm>
            <a:off x="7862888" y="1179120"/>
            <a:ext cx="776288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Ver las imágenes de orige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4" t="28793" r="40612" b="22296"/>
          <a:stretch/>
        </p:blipFill>
        <p:spPr bwMode="auto">
          <a:xfrm>
            <a:off x="8639176" y="1179122"/>
            <a:ext cx="776288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Ver las imágenes de orige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4" t="28793" r="40612" b="22296"/>
          <a:stretch/>
        </p:blipFill>
        <p:spPr bwMode="auto">
          <a:xfrm>
            <a:off x="9384509" y="1179121"/>
            <a:ext cx="776288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Ver las imágenes de orige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4" t="28793" r="40612" b="22296"/>
          <a:stretch/>
        </p:blipFill>
        <p:spPr bwMode="auto">
          <a:xfrm>
            <a:off x="10129842" y="1179121"/>
            <a:ext cx="776288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oblada hacia arriba 2"/>
          <p:cNvSpPr/>
          <p:nvPr/>
        </p:nvSpPr>
        <p:spPr>
          <a:xfrm>
            <a:off x="7315200" y="2488543"/>
            <a:ext cx="2238375" cy="64518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8 - Salidas</a:t>
            </a:r>
          </a:p>
        </p:txBody>
      </p:sp>
      <p:sp>
        <p:nvSpPr>
          <p:cNvPr id="5" name="Flecha doblada hacia arriba 4"/>
          <p:cNvSpPr/>
          <p:nvPr/>
        </p:nvSpPr>
        <p:spPr>
          <a:xfrm>
            <a:off x="4892634" y="3603624"/>
            <a:ext cx="5482475" cy="614550"/>
          </a:xfrm>
          <a:prstGeom prst="bentUpArrow">
            <a:avLst>
              <a:gd name="adj1" fmla="val 22299"/>
              <a:gd name="adj2" fmla="val 24873"/>
              <a:gd name="adj3" fmla="val 32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4-bits </a:t>
            </a:r>
            <a:r>
              <a:rPr lang="es-MX" sz="1400" dirty="0" err="1"/>
              <a:t>Multiplexacion</a:t>
            </a:r>
            <a:endParaRPr lang="es-MX" sz="1400" dirty="0"/>
          </a:p>
        </p:txBody>
      </p:sp>
      <p:sp>
        <p:nvSpPr>
          <p:cNvPr id="9" name="Flecha derecha 8"/>
          <p:cNvSpPr/>
          <p:nvPr/>
        </p:nvSpPr>
        <p:spPr>
          <a:xfrm>
            <a:off x="4953704" y="2887664"/>
            <a:ext cx="1425038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Reloj, Datos, Habilitar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9796467" y="3133725"/>
            <a:ext cx="871533" cy="428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ysClr val="windowText" lastClr="000000"/>
                </a:solidFill>
              </a:rPr>
              <a:t>4-bit</a:t>
            </a:r>
            <a:br>
              <a:rPr lang="es-MX" sz="1400" dirty="0">
                <a:solidFill>
                  <a:sysClr val="windowText" lastClr="000000"/>
                </a:solidFill>
              </a:rPr>
            </a:br>
            <a:r>
              <a:rPr lang="es-MX" sz="1400" dirty="0">
                <a:solidFill>
                  <a:sysClr val="windowText" lastClr="000000"/>
                </a:solidFill>
              </a:rPr>
              <a:t>Driver</a:t>
            </a:r>
          </a:p>
        </p:txBody>
      </p:sp>
      <p:sp>
        <p:nvSpPr>
          <p:cNvPr id="17" name="Flecha arriba 16"/>
          <p:cNvSpPr/>
          <p:nvPr/>
        </p:nvSpPr>
        <p:spPr>
          <a:xfrm>
            <a:off x="10089356" y="2488543"/>
            <a:ext cx="285753" cy="6039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987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Acelerómetro y Giroscopio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142A7D3-7816-4E5A-AB80-A682271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2269"/>
            <a:ext cx="1723253" cy="17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8F1CA75-C219-4010-B535-0F7928B61D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24" t="17178" r="35865" b="12494"/>
          <a:stretch/>
        </p:blipFill>
        <p:spPr>
          <a:xfrm>
            <a:off x="7819253" y="1098436"/>
            <a:ext cx="2991969" cy="25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5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er las imágenes de orig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3" t="7667" r="39334" b="9333"/>
          <a:stretch/>
        </p:blipFill>
        <p:spPr bwMode="auto">
          <a:xfrm>
            <a:off x="2867336" y="1179122"/>
            <a:ext cx="1858592" cy="48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izquierda y derecha 5"/>
              <p:cNvSpPr/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MX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s-MX" sz="1200" dirty="0"/>
              </a:p>
            </p:txBody>
          </p:sp>
        </mc:Choice>
        <mc:Fallback xmlns="">
          <p:sp>
            <p:nvSpPr>
              <p:cNvPr id="6" name="Flecha izquierda y derech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634" y="5130140"/>
                <a:ext cx="1425039" cy="427512"/>
              </a:xfrm>
              <a:prstGeom prst="leftRightArrow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317673" y="261257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Lectura de Sensor de Acelerómetro y Giroscopio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142A7D3-7816-4E5A-AB80-A682271C3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2269"/>
            <a:ext cx="1723253" cy="172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36EA5EA-9F88-4BC4-889F-7BEDD6F427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25" t="22149" r="35865" b="7524"/>
          <a:stretch/>
        </p:blipFill>
        <p:spPr>
          <a:xfrm>
            <a:off x="6667086" y="652478"/>
            <a:ext cx="4947269" cy="356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3576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2214</TotalTime>
  <Words>624</Words>
  <Application>Microsoft Office PowerPoint</Application>
  <PresentationFormat>Panorámica</PresentationFormat>
  <Paragraphs>180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Cambria Math</vt:lpstr>
      <vt:lpstr>Century Gothic</vt:lpstr>
      <vt:lpstr>Wingdings 3</vt:lpstr>
      <vt:lpstr>Espiral</vt:lpstr>
      <vt:lpstr>PIC16F18877</vt:lpstr>
      <vt:lpstr>Principales características de la tarjeta MPLAB Xpress</vt:lpstr>
      <vt:lpstr>PIC16F18877 Características</vt:lpstr>
      <vt:lpstr>Diagrama</vt:lpstr>
      <vt:lpstr>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PIC16F18877</dc:title>
  <dc:creator>Full name</dc:creator>
  <cp:lastModifiedBy>Control 01</cp:lastModifiedBy>
  <cp:revision>53</cp:revision>
  <cp:lastPrinted>2020-07-14T20:42:58Z</cp:lastPrinted>
  <dcterms:created xsi:type="dcterms:W3CDTF">2020-07-14T18:01:27Z</dcterms:created>
  <dcterms:modified xsi:type="dcterms:W3CDTF">2020-08-18T15:45:39Z</dcterms:modified>
</cp:coreProperties>
</file>